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1" r:id="rId2"/>
    <p:sldId id="686" r:id="rId3"/>
    <p:sldId id="700" r:id="rId4"/>
    <p:sldId id="265" r:id="rId5"/>
    <p:sldId id="256" r:id="rId6"/>
    <p:sldId id="695" r:id="rId7"/>
    <p:sldId id="692" r:id="rId8"/>
    <p:sldId id="445" r:id="rId9"/>
  </p:sldIdLst>
  <p:sldSz cx="10080625" cy="5670550"/>
  <p:notesSz cx="7559675" cy="10691813"/>
  <p:embeddedFontLst>
    <p:embeddedFont>
      <p:font typeface="Arial Black" panose="020B0604020202020204" pitchFamily="34" charset="0"/>
      <p:bold r:id="rId11"/>
    </p:embeddedFont>
    <p:embeddedFont>
      <p:font typeface="Avenir" panose="02000503020000020003" pitchFamily="2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Franklin Gothic Medium" panose="020B0603020102020204" pitchFamily="34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hBpN5iqLQYflO2cH03/iIaBnQM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B8D"/>
    <a:srgbClr val="A950E6"/>
    <a:srgbClr val="79B790"/>
    <a:srgbClr val="70B3A0"/>
    <a:srgbClr val="8DC2A6"/>
    <a:srgbClr val="32B72B"/>
    <a:srgbClr val="34D97C"/>
    <a:srgbClr val="DA3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132" d="100"/>
          <a:sy n="132" d="100"/>
        </p:scale>
        <p:origin x="19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AREMEDIA-EISA\Serveur%20General\P&#212;LE%20HHLM\Bilan%202022\Graphs%20Pr&#233;carit&#233;%20et%20Pop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181329\AppData\Local\Microsoft\Windows\INetCache\Content.Outlook\NQUEB132\Histogramm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4181329\AppData\Local\Microsoft\Windows\INetCache\Content.Outlook\NQUEB132\Histogramm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181329\AppData\Local\Microsoft\Windows\INetCache\Content.Outlook\NQUEB132\Histogramm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181329\AppData\Local\Microsoft\Windows\INetCache\Content.Outlook\NQUEB132\Histogramm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AREMEDIA-EISA\Serveur%20General\P&#212;LE%20HHLM\Bilan%202022\Histogrammes%20Marc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AREMEDIA-EISA\Serveur%20General\P&#212;LE%20HHLM\Bilan%202022\Histogrammes%20Mar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yOne\Documents\Histogrammes%20Mar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HLM\Marie\Graphs%20Pre&#769;carite&#769;%20et%20Popula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\HLM\Marie\Graphs%20Pre&#769;carite&#769;%20et%20Population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yOne\Documents\Histogrammes%20Marc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AREMEDIA-EISA\Serveur%20General\P&#212;LE%20HHLM\Bilan%202022\Histogrammes%20Marc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181329\AppData\Local\Microsoft\Windows\INetCache\Content.Outlook\NQUEB132\Histogramm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4181329\AppData\Local\Microsoft\Windows\INetCache\Content.Outlook\NQUEB132\Histogramm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Feuil1!$Q$3</c:f>
              <c:strCache>
                <c:ptCount val="1"/>
                <c:pt idx="0">
                  <c:v>HSH Etrangers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Feuil1!$Q$4</c:f>
              <c:numCache>
                <c:formatCode>0.00%</c:formatCode>
                <c:ptCount val="1"/>
                <c:pt idx="0">
                  <c:v>0.3485237483953787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A-4CE3-A218-D34BA7E6207B}"/>
            </c:ext>
          </c:extLst>
        </c:ser>
        <c:ser>
          <c:idx val="1"/>
          <c:order val="1"/>
          <c:tx>
            <c:strRef>
              <c:f>Feuil1!$R$3</c:f>
              <c:strCache>
                <c:ptCount val="1"/>
                <c:pt idx="0">
                  <c:v>HSH France</c:v>
                </c:pt>
              </c:strCache>
            </c:strRef>
          </c:tx>
          <c:spPr>
            <a:solidFill>
              <a:srgbClr val="70B3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Feuil1!$R$4</c:f>
              <c:numCache>
                <c:formatCode>0.00%</c:formatCode>
                <c:ptCount val="1"/>
                <c:pt idx="0">
                  <c:v>0.19191270860077023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AA-4CE3-A218-D34BA7E6207B}"/>
            </c:ext>
          </c:extLst>
        </c:ser>
        <c:ser>
          <c:idx val="2"/>
          <c:order val="2"/>
          <c:tx>
            <c:strRef>
              <c:f>Feuil1!$S$3</c:f>
              <c:strCache>
                <c:ptCount val="1"/>
                <c:pt idx="0">
                  <c:v>Migrant.e.s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Feuil1!$S$4</c:f>
              <c:numCache>
                <c:formatCode>0.00%</c:formatCode>
                <c:ptCount val="1"/>
                <c:pt idx="0">
                  <c:v>0.17008985879332478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AA-4CE3-A218-D34BA7E6207B}"/>
            </c:ext>
          </c:extLst>
        </c:ser>
        <c:ser>
          <c:idx val="3"/>
          <c:order val="3"/>
          <c:tx>
            <c:strRef>
              <c:f>Feuil1!$T$3</c:f>
              <c:strCache>
                <c:ptCount val="1"/>
                <c:pt idx="0">
                  <c:v>Trans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Feuil1!$T$4</c:f>
              <c:numCache>
                <c:formatCode>0.00%</c:formatCode>
                <c:ptCount val="1"/>
                <c:pt idx="0">
                  <c:v>8.7291399229781769E-2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AA-4CE3-A218-D34BA7E6207B}"/>
            </c:ext>
          </c:extLst>
        </c:ser>
        <c:ser>
          <c:idx val="4"/>
          <c:order val="4"/>
          <c:tx>
            <c:strRef>
              <c:f>Feuil1!$U$3</c:f>
              <c:strCache>
                <c:ptCount val="1"/>
                <c:pt idx="0">
                  <c:v>TDS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Feuil1!$U$4</c:f>
              <c:numCache>
                <c:formatCode>0.00%</c:formatCode>
                <c:ptCount val="1"/>
                <c:pt idx="0">
                  <c:v>8.6007702182284984E-2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AA-4CE3-A218-D34BA7E6207B}"/>
            </c:ext>
          </c:extLst>
        </c:ser>
        <c:ser>
          <c:idx val="5"/>
          <c:order val="5"/>
          <c:tx>
            <c:strRef>
              <c:f>Feuil1!$V$3</c:f>
              <c:strCache>
                <c:ptCount val="1"/>
                <c:pt idx="0">
                  <c:v>UD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Feuil1!$V$4</c:f>
              <c:numCache>
                <c:formatCode>0.00%</c:formatCode>
                <c:ptCount val="1"/>
                <c:pt idx="0">
                  <c:v>6.739409499358151E-2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AA-4CE3-A218-D34BA7E6207B}"/>
            </c:ext>
          </c:extLst>
        </c:ser>
        <c:ser>
          <c:idx val="6"/>
          <c:order val="6"/>
          <c:tx>
            <c:strRef>
              <c:f>Feuil1!$W$3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Feuil1!$W$4</c:f>
              <c:numCache>
                <c:formatCode>0.00%</c:formatCode>
                <c:ptCount val="1"/>
                <c:pt idx="0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AA-4CE3-A218-D34BA7E620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5276960"/>
        <c:axId val="95278592"/>
      </c:barChart>
      <c:catAx>
        <c:axId val="95276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278592"/>
        <c:crosses val="autoZero"/>
        <c:auto val="1"/>
        <c:lblAlgn val="ctr"/>
        <c:lblOffset val="100"/>
        <c:noMultiLvlLbl val="0"/>
      </c:catAx>
      <c:valAx>
        <c:axId val="95278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9527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6.3908522005091603E-2"/>
          <c:y val="0.88841153905929648"/>
          <c:w val="0.90278163212068108"/>
          <c:h val="0.11158846094070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sz="2000" baseline="0" dirty="0"/>
              <a:t>VIH global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97989608"/>
        <c:axId val="597988624"/>
      </c:barChart>
      <c:catAx>
        <c:axId val="597989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988624"/>
        <c:crosses val="autoZero"/>
        <c:auto val="1"/>
        <c:lblAlgn val="ctr"/>
        <c:lblOffset val="100"/>
        <c:noMultiLvlLbl val="0"/>
      </c:catAx>
      <c:valAx>
        <c:axId val="59798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9798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fr-FR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Ré-</a:t>
            </a:r>
            <a:r>
              <a:rPr lang="fr-FR" sz="16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accés</a:t>
            </a:r>
            <a:r>
              <a:rPr lang="fr-FR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</a:p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fr-FR" sz="1600" b="1" baseline="0" dirty="0">
                <a:latin typeface="Arial" panose="020B0604020202020204" pitchFamily="34" charset="0"/>
                <a:cs typeface="Arial" panose="020B0604020202020204" pitchFamily="34" charset="0"/>
              </a:rPr>
              <a:t>soins VIH</a:t>
            </a:r>
          </a:p>
        </c:rich>
      </c:tx>
      <c:layout>
        <c:manualLayout>
          <c:xMode val="edge"/>
          <c:yMode val="edge"/>
          <c:x val="0.12942946679212128"/>
          <c:y val="4.73045491596976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[Histogrammes.xlsx]Feuil1!$G$8</c:f>
              <c:strCache>
                <c:ptCount val="1"/>
                <c:pt idx="0">
                  <c:v>Réaccès soins VIH (%)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54-1944-9051-1685869668EF}"/>
              </c:ext>
            </c:extLst>
          </c:dPt>
          <c:dPt>
            <c:idx val="1"/>
            <c:invertIfNegative val="0"/>
            <c:bubble3D val="0"/>
            <c:spPr>
              <a:solidFill>
                <a:srgbClr val="70B3A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54-1944-9051-1685869668EF}"/>
              </c:ext>
            </c:extLst>
          </c:dPt>
          <c:dLbls>
            <c:dLbl>
              <c:idx val="0"/>
              <c:layout>
                <c:manualLayout>
                  <c:x val="6.6159616586788615E-3"/>
                  <c:y val="1.3766064699420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71671181496143"/>
                      <c:h val="0.292666535509672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54-1944-9051-1685869668E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354-1944-9051-1685869668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[Histogrammes.xlsx]Feuil1!$H$7:$I$7</c:f>
              <c:strCache>
                <c:ptCount val="2"/>
                <c:pt idx="0">
                  <c:v>DLM</c:v>
                </c:pt>
                <c:pt idx="1">
                  <c:v>HLM</c:v>
                </c:pt>
              </c:strCache>
            </c:strRef>
          </c:cat>
          <c:val>
            <c:numRef>
              <c:f>[Histogrammes.xlsx]Feuil1!$H$8:$I$8</c:f>
              <c:numCache>
                <c:formatCode>0.00%</c:formatCode>
                <c:ptCount val="2"/>
                <c:pt idx="0">
                  <c:v>1.6006402561024411E-3</c:v>
                </c:pt>
                <c:pt idx="1">
                  <c:v>3.95882818685669E-3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54-1944-9051-168586966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99544480"/>
        <c:axId val="599544808"/>
      </c:barChart>
      <c:catAx>
        <c:axId val="599544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9544808"/>
        <c:crosses val="autoZero"/>
        <c:auto val="1"/>
        <c:lblAlgn val="ctr"/>
        <c:lblOffset val="100"/>
        <c:noMultiLvlLbl val="0"/>
      </c:catAx>
      <c:valAx>
        <c:axId val="599544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9954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sz="1600" b="1" baseline="0" dirty="0">
                <a:latin typeface="+mn-lt"/>
              </a:rPr>
              <a:t>VIH global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[Histogrammes.xlsx]Feuil1!$A$8</c:f>
              <c:strCache>
                <c:ptCount val="1"/>
                <c:pt idx="0">
                  <c:v>VIH globaux (%)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17-334D-9F03-97693D7EB44F}"/>
              </c:ext>
            </c:extLst>
          </c:dPt>
          <c:dPt>
            <c:idx val="1"/>
            <c:invertIfNegative val="0"/>
            <c:bubble3D val="0"/>
            <c:spPr>
              <a:solidFill>
                <a:srgbClr val="70B3A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17-334D-9F03-97693D7EB4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[Histogrammes.xlsx]Feuil1!$B$7:$C$7</c:f>
              <c:strCache>
                <c:ptCount val="2"/>
                <c:pt idx="0">
                  <c:v>DLM</c:v>
                </c:pt>
                <c:pt idx="1">
                  <c:v>HLM</c:v>
                </c:pt>
              </c:strCache>
            </c:strRef>
          </c:cat>
          <c:val>
            <c:numRef>
              <c:f>[Histogrammes.xlsx]Feuil1!$B$8:$C$8</c:f>
              <c:numCache>
                <c:formatCode>0.0%</c:formatCode>
                <c:ptCount val="2"/>
                <c:pt idx="0">
                  <c:v>1.1182108626198083E-2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7-334D-9F03-97693D7EB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97989608"/>
        <c:axId val="597988624"/>
      </c:barChart>
      <c:catAx>
        <c:axId val="597989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988624"/>
        <c:crosses val="autoZero"/>
        <c:auto val="1"/>
        <c:lblAlgn val="ctr"/>
        <c:lblOffset val="100"/>
        <c:noMultiLvlLbl val="0"/>
      </c:catAx>
      <c:valAx>
        <c:axId val="59798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9798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349373789057"/>
          <c:y val="3.2108310681032773E-2"/>
          <c:w val="0.85229763239054945"/>
          <c:h val="0.92299734322097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[Histogrammes.xlsx]Feuil1!$U$20</c:f>
              <c:strCache>
                <c:ptCount val="1"/>
                <c:pt idx="0">
                  <c:v>DLM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[Histogrammes.xlsx]Feuil1!$T$21:$T$29</c:f>
              <c:strCache>
                <c:ptCount val="9"/>
                <c:pt idx="0">
                  <c:v>Pour au moins une IST</c:v>
                </c:pt>
                <c:pt idx="1">
                  <c:v>Chlamydia</c:v>
                </c:pt>
                <c:pt idx="2">
                  <c:v>Gonocoque</c:v>
                </c:pt>
                <c:pt idx="3">
                  <c:v>Syphilis active</c:v>
                </c:pt>
                <c:pt idx="4">
                  <c:v>VHC</c:v>
                </c:pt>
                <c:pt idx="5">
                  <c:v>VHB</c:v>
                </c:pt>
                <c:pt idx="6">
                  <c:v>VIH globaux (%)</c:v>
                </c:pt>
                <c:pt idx="7">
                  <c:v>VIH nouveaux</c:v>
                </c:pt>
                <c:pt idx="8">
                  <c:v>Réaccès soins VIH</c:v>
                </c:pt>
              </c:strCache>
            </c:strRef>
          </c:cat>
          <c:val>
            <c:numRef>
              <c:f>[Histogrammes.xlsx]Feuil1!$U$21:$U$29</c:f>
              <c:numCache>
                <c:formatCode>0.00%</c:formatCode>
                <c:ptCount val="9"/>
                <c:pt idx="0">
                  <c:v>0.17</c:v>
                </c:pt>
                <c:pt idx="1">
                  <c:v>7.7892325315005728E-2</c:v>
                </c:pt>
                <c:pt idx="2">
                  <c:v>7.063764795723558E-2</c:v>
                </c:pt>
                <c:pt idx="3">
                  <c:v>3.274161735700197E-2</c:v>
                </c:pt>
                <c:pt idx="4">
                  <c:v>6.1693774537296695E-3</c:v>
                </c:pt>
                <c:pt idx="5">
                  <c:v>1.6210739614994935E-2</c:v>
                </c:pt>
                <c:pt idx="6">
                  <c:v>1.1182108626198083E-2</c:v>
                </c:pt>
                <c:pt idx="7">
                  <c:v>9.6038415366146452E-3</c:v>
                </c:pt>
                <c:pt idx="8">
                  <c:v>1.6006402561024411E-3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43-483D-AD44-B0793D265F01}"/>
            </c:ext>
          </c:extLst>
        </c:ser>
        <c:ser>
          <c:idx val="1"/>
          <c:order val="1"/>
          <c:tx>
            <c:strRef>
              <c:f>[Histogrammes.xlsx]Feuil1!$V$20</c:f>
              <c:strCache>
                <c:ptCount val="1"/>
                <c:pt idx="0">
                  <c:v>HLM</c:v>
                </c:pt>
              </c:strCache>
            </c:strRef>
          </c:tx>
          <c:spPr>
            <a:solidFill>
              <a:srgbClr val="70B3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362691259365726E-16"/>
                  <c:y val="7.1033048160499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88-40E7-87FD-C5E0FA8079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[Histogrammes.xlsx]Feuil1!$T$21:$T$29</c:f>
              <c:strCache>
                <c:ptCount val="9"/>
                <c:pt idx="0">
                  <c:v>Pour au moins une IST</c:v>
                </c:pt>
                <c:pt idx="1">
                  <c:v>Chlamydia</c:v>
                </c:pt>
                <c:pt idx="2">
                  <c:v>Gonocoque</c:v>
                </c:pt>
                <c:pt idx="3">
                  <c:v>Syphilis active</c:v>
                </c:pt>
                <c:pt idx="4">
                  <c:v>VHC</c:v>
                </c:pt>
                <c:pt idx="5">
                  <c:v>VHB</c:v>
                </c:pt>
                <c:pt idx="6">
                  <c:v>VIH globaux (%)</c:v>
                </c:pt>
                <c:pt idx="7">
                  <c:v>VIH nouveaux</c:v>
                </c:pt>
                <c:pt idx="8">
                  <c:v>Réaccès soins VIH</c:v>
                </c:pt>
              </c:strCache>
            </c:strRef>
          </c:cat>
          <c:val>
            <c:numRef>
              <c:f>[Histogrammes.xlsx]Feuil1!$V$21:$V$29</c:f>
              <c:numCache>
                <c:formatCode>0.00%</c:formatCode>
                <c:ptCount val="9"/>
                <c:pt idx="0">
                  <c:v>0.27500000000000002</c:v>
                </c:pt>
                <c:pt idx="1">
                  <c:v>0.11560693641618497</c:v>
                </c:pt>
                <c:pt idx="2">
                  <c:v>0.10115606936416185</c:v>
                </c:pt>
                <c:pt idx="3">
                  <c:v>8.4218512898330808E-2</c:v>
                </c:pt>
                <c:pt idx="4">
                  <c:v>2.1634615384615384E-2</c:v>
                </c:pt>
                <c:pt idx="5">
                  <c:v>1.4037985136251032E-2</c:v>
                </c:pt>
                <c:pt idx="6">
                  <c:v>2.0440251572327043E-2</c:v>
                </c:pt>
                <c:pt idx="7">
                  <c:v>1.66270783847981E-2</c:v>
                </c:pt>
                <c:pt idx="8">
                  <c:v>3.95882818685669E-3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43-483D-AD44-B0793D265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axId val="599590728"/>
        <c:axId val="599596632"/>
      </c:barChart>
      <c:catAx>
        <c:axId val="599590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596632"/>
        <c:crosses val="autoZero"/>
        <c:auto val="1"/>
        <c:lblAlgn val="ctr"/>
        <c:lblOffset val="100"/>
        <c:noMultiLvlLbl val="0"/>
      </c:catAx>
      <c:valAx>
        <c:axId val="59959663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599590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685581344958406"/>
          <c:y val="0.8974932207288322"/>
          <c:w val="0.25403769078289723"/>
          <c:h val="0.102506779271167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aseline="0"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89397076347245"/>
          <c:y val="3.7808658886534377E-3"/>
          <c:w val="0.88310582061052734"/>
          <c:h val="0.78628594229231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Feuil1!$G$18</c:f>
              <c:strCache>
                <c:ptCount val="1"/>
                <c:pt idx="0">
                  <c:v>CeGIDD FW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B04-4167-A0D9-2039047A7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Feuil1!$F$19</c:f>
              <c:strCache>
                <c:ptCount val="1"/>
                <c:pt idx="0">
                  <c:v>VIH global 2019</c:v>
                </c:pt>
              </c:strCache>
            </c:strRef>
          </c:cat>
          <c:val>
            <c:numRef>
              <c:f>Feuil1!$G$19</c:f>
              <c:numCache>
                <c:formatCode>0.00%</c:formatCode>
                <c:ptCount val="1"/>
                <c:pt idx="0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C4-D54C-AB42-CAB425BDDF63}"/>
            </c:ext>
          </c:extLst>
        </c:ser>
        <c:ser>
          <c:idx val="1"/>
          <c:order val="1"/>
          <c:tx>
            <c:strRef>
              <c:f>Feuil1!$H$18</c:f>
              <c:strCache>
                <c:ptCount val="1"/>
                <c:pt idx="0">
                  <c:v>HHLM</c:v>
                </c:pt>
              </c:strCache>
            </c:strRef>
          </c:tx>
          <c:spPr>
            <a:solidFill>
              <a:srgbClr val="70B3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C4-D54C-AB42-CAB425BDDF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725306432785241"/>
                      <c:h val="6.34822493864215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5C4-D54C-AB42-CAB425BDDF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Feuil1!$F$19</c:f>
              <c:strCache>
                <c:ptCount val="1"/>
                <c:pt idx="0">
                  <c:v>VIH global 2019</c:v>
                </c:pt>
              </c:strCache>
            </c:strRef>
          </c:cat>
          <c:val>
            <c:numRef>
              <c:f>Feuil1!$H$19</c:f>
              <c:numCache>
                <c:formatCode>0.00%</c:formatCode>
                <c:ptCount val="1"/>
                <c:pt idx="0">
                  <c:v>2.2599999999999999E-2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C4-D54C-AB42-CAB425BDDF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4400800"/>
        <c:axId val="1334395040"/>
      </c:barChart>
      <c:catAx>
        <c:axId val="133440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334395040"/>
        <c:crosses val="autoZero"/>
        <c:auto val="1"/>
        <c:lblAlgn val="ctr"/>
        <c:lblOffset val="100"/>
        <c:noMultiLvlLbl val="0"/>
      </c:catAx>
      <c:valAx>
        <c:axId val="13343950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33440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45609361010382"/>
          <c:y val="5.0926103004455998E-2"/>
          <c:w val="0.61239698162729661"/>
          <c:h val="0.72456510644502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Feuil1!$G$2</c:f>
              <c:strCache>
                <c:ptCount val="1"/>
                <c:pt idx="0">
                  <c:v>HHLM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Feuil1!$F$3</c:f>
              <c:strCache>
                <c:ptCount val="1"/>
                <c:pt idx="0">
                  <c:v>Nombre de dépistage</c:v>
                </c:pt>
              </c:strCache>
            </c:strRef>
          </c:cat>
          <c:val>
            <c:numRef>
              <c:f>Feuil1!$G$3</c:f>
              <c:numCache>
                <c:formatCode>General</c:formatCode>
                <c:ptCount val="1"/>
                <c:pt idx="0">
                  <c:v>1438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0B-47AB-BA2D-7C667FC8A99F}"/>
            </c:ext>
          </c:extLst>
        </c:ser>
        <c:ser>
          <c:idx val="1"/>
          <c:order val="1"/>
          <c:tx>
            <c:strRef>
              <c:f>Feuil1!$H$2</c:f>
              <c:strCache>
                <c:ptCount val="1"/>
                <c:pt idx="0">
                  <c:v>CeGIDD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Feuil1!$F$3</c:f>
              <c:strCache>
                <c:ptCount val="1"/>
                <c:pt idx="0">
                  <c:v>Nombre de dépistage</c:v>
                </c:pt>
              </c:strCache>
            </c:strRef>
          </c:cat>
          <c:val>
            <c:numRef>
              <c:f>Feuil1!$H$3</c:f>
              <c:numCache>
                <c:formatCode>General</c:formatCode>
                <c:ptCount val="1"/>
                <c:pt idx="0">
                  <c:v>2793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0B-47AB-BA2D-7C667FC8A9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4109248"/>
        <c:axId val="1654099456"/>
      </c:barChart>
      <c:catAx>
        <c:axId val="1654109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4099456"/>
        <c:crosses val="autoZero"/>
        <c:auto val="1"/>
        <c:lblAlgn val="ctr"/>
        <c:lblOffset val="100"/>
        <c:noMultiLvlLbl val="0"/>
      </c:catAx>
      <c:valAx>
        <c:axId val="16540994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5410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682477376832178"/>
          <c:y val="0.85325737726864159"/>
          <c:w val="0.38716541002569071"/>
          <c:h val="0.14674262273135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aseline="0" dirty="0"/>
              <a:t>Pourcentage de femmes</a:t>
            </a:r>
          </a:p>
        </c:rich>
      </c:tx>
      <c:layout>
        <c:manualLayout>
          <c:xMode val="edge"/>
          <c:yMode val="edge"/>
          <c:x val="0.18348224003310992"/>
          <c:y val="1.09062225156232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094997051561913"/>
          <c:y val="0.10874374911680899"/>
          <c:w val="0.7567183356007201"/>
          <c:h val="0.72644342410251972"/>
        </c:manualLayout>
      </c:layout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16891408"/>
        <c:axId val="-816889232"/>
      </c:barChart>
      <c:catAx>
        <c:axId val="-8168914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816889232"/>
        <c:crosses val="autoZero"/>
        <c:auto val="1"/>
        <c:lblAlgn val="ctr"/>
        <c:lblOffset val="100"/>
        <c:noMultiLvlLbl val="0"/>
      </c:catAx>
      <c:valAx>
        <c:axId val="-81688923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1689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baseline="0" dirty="0">
                <a:effectLst/>
              </a:rPr>
              <a:t>Couverture sociale HHLM</a:t>
            </a:r>
            <a:endParaRPr lang="fr-FR" sz="1400" baseline="0" dirty="0">
              <a:effectLst/>
            </a:endParaRPr>
          </a:p>
        </c:rich>
      </c:tx>
      <c:layout>
        <c:manualLayout>
          <c:xMode val="edge"/>
          <c:yMode val="edge"/>
          <c:x val="0.21312330102149149"/>
          <c:y val="3.0004500675101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Feuil1!$H$34</c:f>
              <c:strCache>
                <c:ptCount val="1"/>
                <c:pt idx="0">
                  <c:v>CMU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Feuil1!$H$35</c:f>
              <c:numCache>
                <c:formatCode>0.00%</c:formatCode>
                <c:ptCount val="1"/>
                <c:pt idx="0">
                  <c:v>8.8499999999999995E-2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B-1048-9B1B-B293D7E33C3C}"/>
            </c:ext>
          </c:extLst>
        </c:ser>
        <c:ser>
          <c:idx val="1"/>
          <c:order val="1"/>
          <c:tx>
            <c:strRef>
              <c:f>Feuil1!$I$34</c:f>
              <c:strCache>
                <c:ptCount val="1"/>
                <c:pt idx="0">
                  <c:v>AME</c:v>
                </c:pt>
              </c:strCache>
            </c:strRef>
          </c:tx>
          <c:spPr>
            <a:solidFill>
              <a:srgbClr val="8DC2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Feuil1!$I$35</c:f>
              <c:numCache>
                <c:formatCode>0.00%</c:formatCode>
                <c:ptCount val="1"/>
                <c:pt idx="0">
                  <c:v>0.1187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3B-1048-9B1B-B293D7E33C3C}"/>
            </c:ext>
          </c:extLst>
        </c:ser>
        <c:ser>
          <c:idx val="2"/>
          <c:order val="2"/>
          <c:tx>
            <c:strRef>
              <c:f>Feuil1!$J$34</c:f>
              <c:strCache>
                <c:ptCount val="1"/>
                <c:pt idx="0">
                  <c:v>Aucune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Feuil1!$J$35</c:f>
              <c:numCache>
                <c:formatCode>0.00%</c:formatCode>
                <c:ptCount val="1"/>
                <c:pt idx="0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3B-1048-9B1B-B293D7E33C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440528"/>
        <c:axId val="553444336"/>
      </c:barChart>
      <c:catAx>
        <c:axId val="55344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3444336"/>
        <c:crosses val="autoZero"/>
        <c:auto val="1"/>
        <c:lblAlgn val="ctr"/>
        <c:lblOffset val="100"/>
        <c:noMultiLvlLbl val="0"/>
      </c:catAx>
      <c:valAx>
        <c:axId val="553444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5344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baseline="0" dirty="0"/>
              <a:t>Habitat Précaire HHLM</a:t>
            </a:r>
          </a:p>
        </c:rich>
      </c:tx>
      <c:layout>
        <c:manualLayout>
          <c:xMode val="edge"/>
          <c:yMode val="edge"/>
          <c:x val="0.25047441976045565"/>
          <c:y val="2.8863494232793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Feuil1!$B$47</c:f>
              <c:strCache>
                <c:ptCount val="1"/>
                <c:pt idx="0">
                  <c:v>Hebergés chez quelqu'un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Feuil1!$B$48</c:f>
              <c:numCache>
                <c:formatCode>0.00%</c:formatCode>
                <c:ptCount val="1"/>
                <c:pt idx="0">
                  <c:v>0.23930000000000001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A-714A-B78B-C9310B9BF08C}"/>
            </c:ext>
          </c:extLst>
        </c:ser>
        <c:ser>
          <c:idx val="1"/>
          <c:order val="1"/>
          <c:tx>
            <c:strRef>
              <c:f>Feuil1!$C$47</c:f>
              <c:strCache>
                <c:ptCount val="1"/>
                <c:pt idx="0">
                  <c:v>Foyer/ Collectivité</c:v>
                </c:pt>
              </c:strCache>
            </c:strRef>
          </c:tx>
          <c:spPr>
            <a:solidFill>
              <a:srgbClr val="70B3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Feuil1!$C$48</c:f>
              <c:numCache>
                <c:formatCode>0.00%</c:formatCode>
                <c:ptCount val="1"/>
                <c:pt idx="0">
                  <c:v>0.18479999999999999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A-714A-B78B-C9310B9BF08C}"/>
            </c:ext>
          </c:extLst>
        </c:ser>
        <c:ser>
          <c:idx val="2"/>
          <c:order val="2"/>
          <c:tx>
            <c:strRef>
              <c:f>Feuil1!$D$47</c:f>
              <c:strCache>
                <c:ptCount val="1"/>
                <c:pt idx="0">
                  <c:v>Hotel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Feuil1!$D$48</c:f>
              <c:numCache>
                <c:formatCode>0.00%</c:formatCode>
                <c:ptCount val="1"/>
                <c:pt idx="0">
                  <c:v>8.5300000000000001E-2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5A-714A-B78B-C9310B9BF08C}"/>
            </c:ext>
          </c:extLst>
        </c:ser>
        <c:ser>
          <c:idx val="3"/>
          <c:order val="3"/>
          <c:tx>
            <c:strRef>
              <c:f>Feuil1!$E$47</c:f>
              <c:strCache>
                <c:ptCount val="1"/>
                <c:pt idx="0">
                  <c:v>Habitat de Fortune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Feuil1!$E$48</c:f>
              <c:numCache>
                <c:formatCode>0.00%</c:formatCode>
                <c:ptCount val="1"/>
                <c:pt idx="0">
                  <c:v>2.8400000000000002E-2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5A-714A-B78B-C9310B9BF0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6608768"/>
        <c:axId val="2136613664"/>
      </c:barChart>
      <c:catAx>
        <c:axId val="2136608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6613664"/>
        <c:crosses val="autoZero"/>
        <c:auto val="1"/>
        <c:lblAlgn val="ctr"/>
        <c:lblOffset val="100"/>
        <c:noMultiLvlLbl val="0"/>
      </c:catAx>
      <c:valAx>
        <c:axId val="2136613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13660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33029030070175"/>
          <c:y val="0.69893917311090414"/>
          <c:w val="0.82614237011978497"/>
          <c:h val="0.27623206227653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93918996490468E-2"/>
          <c:y val="6.6126483822442114E-2"/>
          <c:w val="0.87662781517310084"/>
          <c:h val="0.6697912258628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Feuil1!$Q$1</c:f>
              <c:strCache>
                <c:ptCount val="1"/>
                <c:pt idx="0">
                  <c:v>HHLM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CE9-4460-8832-A5A15CA08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Feuil1!$P$2</c:f>
              <c:strCache>
                <c:ptCount val="1"/>
                <c:pt idx="0">
                  <c:v>Pourcentage de Femmes</c:v>
                </c:pt>
              </c:strCache>
            </c:strRef>
          </c:cat>
          <c:val>
            <c:numRef>
              <c:f>Feuil1!$Q$2</c:f>
              <c:numCache>
                <c:formatCode>0.00%</c:formatCode>
                <c:ptCount val="1"/>
                <c:pt idx="0">
                  <c:v>0.20649999999999999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38-544E-8450-DEF4C484A3F3}"/>
            </c:ext>
          </c:extLst>
        </c:ser>
        <c:ser>
          <c:idx val="1"/>
          <c:order val="1"/>
          <c:tx>
            <c:strRef>
              <c:f>Feuil1!$R$1</c:f>
              <c:strCache>
                <c:ptCount val="1"/>
                <c:pt idx="0">
                  <c:v>CeGIDD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CE9-4460-8832-A5A15CA08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Feuil1!$P$2</c:f>
              <c:strCache>
                <c:ptCount val="1"/>
                <c:pt idx="0">
                  <c:v>Pourcentage de Femmes</c:v>
                </c:pt>
              </c:strCache>
            </c:strRef>
          </c:cat>
          <c:val>
            <c:numRef>
              <c:f>Feuil1!$R$2</c:f>
              <c:numCache>
                <c:formatCode>0.00%</c:formatCode>
                <c:ptCount val="1"/>
                <c:pt idx="0">
                  <c:v>0.31319999999999998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38-544E-8450-DEF4C484A3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816891408"/>
        <c:axId val="-816889232"/>
      </c:barChart>
      <c:catAx>
        <c:axId val="-81689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16889232"/>
        <c:crosses val="autoZero"/>
        <c:auto val="1"/>
        <c:lblAlgn val="ctr"/>
        <c:lblOffset val="100"/>
        <c:noMultiLvlLbl val="0"/>
      </c:catAx>
      <c:valAx>
        <c:axId val="-8168892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-81689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02378990224097E-2"/>
          <c:y val="0.87810829229988885"/>
          <c:w val="0.81269168859256535"/>
          <c:h val="0.121891707700111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/>
              <a:t>Age</a:t>
            </a:r>
            <a:r>
              <a:rPr lang="fr-FR" sz="1400" b="1" baseline="0" dirty="0"/>
              <a:t> Médian</a:t>
            </a:r>
          </a:p>
        </c:rich>
      </c:tx>
      <c:layout>
        <c:manualLayout>
          <c:xMode val="edge"/>
          <c:yMode val="edge"/>
          <c:x val="0.351506780402449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Feuil1!$V$1</c:f>
              <c:strCache>
                <c:ptCount val="1"/>
                <c:pt idx="0">
                  <c:v>HHLM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A-4B28-9CF2-93B0301A88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47A-4B28-9CF2-93B0301A8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Feuil1!$U$2</c:f>
              <c:strCache>
                <c:ptCount val="1"/>
                <c:pt idx="0">
                  <c:v>Age médian </c:v>
                </c:pt>
              </c:strCache>
            </c:strRef>
          </c:cat>
          <c:val>
            <c:numRef>
              <c:f>Feuil1!$V$2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A-4B28-9CF2-93B0301A88F0}"/>
            </c:ext>
          </c:extLst>
        </c:ser>
        <c:ser>
          <c:idx val="1"/>
          <c:order val="1"/>
          <c:tx>
            <c:strRef>
              <c:f>Feuil1!$W$1</c:f>
              <c:strCache>
                <c:ptCount val="1"/>
                <c:pt idx="0">
                  <c:v>CeGIDD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7A-4B28-9CF2-93B0301A88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47A-4B28-9CF2-93B0301A8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Feuil1!$U$2</c:f>
              <c:strCache>
                <c:ptCount val="1"/>
                <c:pt idx="0">
                  <c:v>Age médian </c:v>
                </c:pt>
              </c:strCache>
            </c:strRef>
          </c:cat>
          <c:val>
            <c:numRef>
              <c:f>Feuil1!$W$2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A-4B28-9CF2-93B0301A88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48308720"/>
        <c:axId val="1748317360"/>
      </c:barChart>
      <c:catAx>
        <c:axId val="1748308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8317360"/>
        <c:crosses val="autoZero"/>
        <c:auto val="1"/>
        <c:lblAlgn val="ctr"/>
        <c:lblOffset val="100"/>
        <c:noMultiLvlLbl val="0"/>
      </c:catAx>
      <c:valAx>
        <c:axId val="1748317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4830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80594320216651"/>
          <c:y val="0.79207013302811424"/>
          <c:w val="0.79477158036493867"/>
          <c:h val="0.20792986697188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sz="2000" baseline="0" dirty="0"/>
              <a:t>VIH global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97989608"/>
        <c:axId val="597988624"/>
      </c:barChart>
      <c:catAx>
        <c:axId val="597989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988624"/>
        <c:crosses val="autoZero"/>
        <c:auto val="1"/>
        <c:lblAlgn val="ctr"/>
        <c:lblOffset val="100"/>
        <c:noMultiLvlLbl val="0"/>
      </c:catAx>
      <c:valAx>
        <c:axId val="597988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9798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 sz="1800" baseline="0" dirty="0"/>
              <a:t>Ré-</a:t>
            </a:r>
            <a:r>
              <a:rPr lang="fr-FR" sz="1800" baseline="0" dirty="0" err="1"/>
              <a:t>accés</a:t>
            </a:r>
            <a:r>
              <a:rPr lang="fr-FR" sz="1800" baseline="0" dirty="0"/>
              <a:t> aux </a:t>
            </a:r>
          </a:p>
          <a:p>
            <a:pPr>
              <a:defRPr/>
            </a:pPr>
            <a:r>
              <a:rPr lang="fr-FR" sz="1800" baseline="0" dirty="0"/>
              <a:t>soins VIH</a:t>
            </a:r>
          </a:p>
        </c:rich>
      </c:tx>
      <c:layout>
        <c:manualLayout>
          <c:xMode val="edge"/>
          <c:yMode val="edge"/>
          <c:x val="0.25416594882168891"/>
          <c:y val="4.7304702813791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99544480"/>
        <c:axId val="599544808"/>
      </c:barChart>
      <c:catAx>
        <c:axId val="599544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9544808"/>
        <c:crosses val="autoZero"/>
        <c:auto val="1"/>
        <c:lblAlgn val="ctr"/>
        <c:lblOffset val="100"/>
        <c:noMultiLvlLbl val="0"/>
      </c:catAx>
      <c:valAx>
        <c:axId val="599544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9954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Ce prg conçu, mis en place et développé par AREMEDIA s’inscrit dans le cadre d’une convention établie avec le siège de l’AP-HP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QR Code à droite</a:t>
            </a: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489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err="1"/>
              <a:t>CeGIDDs</a:t>
            </a:r>
            <a:r>
              <a:rPr lang="fr-FR" dirty="0"/>
              <a:t> – AREMEDIA- </a:t>
            </a:r>
            <a:r>
              <a:rPr lang="fr-FR" dirty="0" err="1"/>
              <a:t>Diag</a:t>
            </a:r>
            <a:r>
              <a:rPr lang="fr-FR" dirty="0"/>
              <a:t> pop &amp; territorial- 26 Asso partenaires (nord-est de Paris)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40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dirty="0" err="1"/>
              <a:t>CeGIDDs</a:t>
            </a:r>
            <a:r>
              <a:rPr lang="fr-FR" dirty="0"/>
              <a:t> – AREMEDIA- </a:t>
            </a:r>
            <a:r>
              <a:rPr lang="fr-FR" dirty="0" err="1"/>
              <a:t>Diag</a:t>
            </a:r>
            <a:r>
              <a:rPr lang="fr-FR" dirty="0"/>
              <a:t> pop &amp; territorial- 26 Asso partenaires (nord-est de Paris)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602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II- Pop clé</a:t>
            </a: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79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Qs</a:t>
            </a:r>
            <a:r>
              <a:rPr lang="fr-FR" dirty="0"/>
              <a:t> hétéro-administré (quand c’est possible)</a:t>
            </a: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Non significativité statistique pour VIH nouveaux mais tendance (p proche de la significativité)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Significativité pour IST bactérienne et VHC</a:t>
            </a: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73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Sans le soutien de et de , il n’aurait pas pu être développé dans ses dimensions actuelles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/>
              <a:t>QR Code à droite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276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01688"/>
            <a:ext cx="7126287" cy="40100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A9F93-2789-431D-931B-0FC34EED5B34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05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f9f654fb92_0_8"/>
          <p:cNvSpPr txBox="1">
            <a:spLocks noGrp="1"/>
          </p:cNvSpPr>
          <p:nvPr>
            <p:ph type="title"/>
          </p:nvPr>
        </p:nvSpPr>
        <p:spPr>
          <a:xfrm>
            <a:off x="343628" y="2371246"/>
            <a:ext cx="9393300" cy="9282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5" name="Google Shape;15;g1f9f654fb92_0_8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9f654fb92_0_45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4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f9f654fb92_0_45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13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13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13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13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13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13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1300"/>
              </a:spcBef>
              <a:spcAft>
                <a:spcPts val="0"/>
              </a:spcAft>
              <a:buSzPts val="15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1300"/>
              </a:spcBef>
              <a:spcAft>
                <a:spcPts val="1300"/>
              </a:spcAft>
              <a:buSzPts val="15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g1f9f654fb92_0_45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47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9f654fb92_0_45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78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buSzPts val="1400"/>
              <a:buFont typeface="Times New Roman"/>
              <a:buNone/>
              <a:defRPr sz="1400" b="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1f9f654fb92_0_45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78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f9f654fb92_0_11"/>
          <p:cNvSpPr txBox="1">
            <a:spLocks noGrp="1"/>
          </p:cNvSpPr>
          <p:nvPr>
            <p:ph type="title"/>
          </p:nvPr>
        </p:nvSpPr>
        <p:spPr>
          <a:xfrm>
            <a:off x="343628" y="490626"/>
            <a:ext cx="9393300" cy="6315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f9f654fb92_0_11"/>
          <p:cNvSpPr txBox="1">
            <a:spLocks noGrp="1"/>
          </p:cNvSpPr>
          <p:nvPr>
            <p:ph type="body" idx="1"/>
          </p:nvPr>
        </p:nvSpPr>
        <p:spPr>
          <a:xfrm>
            <a:off x="343628" y="1270568"/>
            <a:ext cx="9393300" cy="37665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f9f654fb92_0_11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f9f654fb92_0_15"/>
          <p:cNvSpPr txBox="1">
            <a:spLocks noGrp="1"/>
          </p:cNvSpPr>
          <p:nvPr>
            <p:ph type="title"/>
          </p:nvPr>
        </p:nvSpPr>
        <p:spPr>
          <a:xfrm>
            <a:off x="343628" y="490626"/>
            <a:ext cx="9393300" cy="6315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f9f654fb92_0_15"/>
          <p:cNvSpPr txBox="1">
            <a:spLocks noGrp="1"/>
          </p:cNvSpPr>
          <p:nvPr>
            <p:ph type="body" idx="1"/>
          </p:nvPr>
        </p:nvSpPr>
        <p:spPr>
          <a:xfrm>
            <a:off x="343628" y="1270568"/>
            <a:ext cx="4409700" cy="37665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3" name="Google Shape;23;g1f9f654fb92_0_15"/>
          <p:cNvSpPr txBox="1">
            <a:spLocks noGrp="1"/>
          </p:cNvSpPr>
          <p:nvPr>
            <p:ph type="body" idx="2"/>
          </p:nvPr>
        </p:nvSpPr>
        <p:spPr>
          <a:xfrm>
            <a:off x="5327385" y="1270568"/>
            <a:ext cx="4409700" cy="37665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4" name="Google Shape;24;g1f9f654fb92_0_15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f9f654fb92_0_20"/>
          <p:cNvSpPr txBox="1">
            <a:spLocks noGrp="1"/>
          </p:cNvSpPr>
          <p:nvPr>
            <p:ph type="title"/>
          </p:nvPr>
        </p:nvSpPr>
        <p:spPr>
          <a:xfrm>
            <a:off x="343628" y="490626"/>
            <a:ext cx="9393300" cy="6315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9f654fb92_0_20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9f654fb92_0_23"/>
          <p:cNvSpPr txBox="1">
            <a:spLocks noGrp="1"/>
          </p:cNvSpPr>
          <p:nvPr>
            <p:ph type="title"/>
          </p:nvPr>
        </p:nvSpPr>
        <p:spPr>
          <a:xfrm>
            <a:off x="343628" y="612532"/>
            <a:ext cx="3095700" cy="833100"/>
          </a:xfrm>
          <a:prstGeom prst="rect">
            <a:avLst/>
          </a:prstGeom>
        </p:spPr>
        <p:txBody>
          <a:bodyPr spcFirstLastPara="1" wrap="square" lIns="100800" tIns="100800" rIns="100800" bIns="1008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0" name="Google Shape;30;g1f9f654fb92_0_23"/>
          <p:cNvSpPr txBox="1">
            <a:spLocks noGrp="1"/>
          </p:cNvSpPr>
          <p:nvPr>
            <p:ph type="body" idx="1"/>
          </p:nvPr>
        </p:nvSpPr>
        <p:spPr>
          <a:xfrm>
            <a:off x="343628" y="1531991"/>
            <a:ext cx="3095700" cy="35052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31" name="Google Shape;31;g1f9f654fb92_0_23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f9f654fb92_0_30"/>
          <p:cNvSpPr/>
          <p:nvPr/>
        </p:nvSpPr>
        <p:spPr>
          <a:xfrm>
            <a:off x="5040313" y="-138"/>
            <a:ext cx="5040300" cy="5670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0800" tIns="100800" rIns="100800" bIns="1008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f9f654fb92_0_30"/>
          <p:cNvSpPr txBox="1">
            <a:spLocks noGrp="1"/>
          </p:cNvSpPr>
          <p:nvPr>
            <p:ph type="title"/>
          </p:nvPr>
        </p:nvSpPr>
        <p:spPr>
          <a:xfrm>
            <a:off x="292695" y="1359537"/>
            <a:ext cx="4459500" cy="1634100"/>
          </a:xfrm>
          <a:prstGeom prst="rect">
            <a:avLst/>
          </a:prstGeom>
        </p:spPr>
        <p:txBody>
          <a:bodyPr spcFirstLastPara="1" wrap="square" lIns="100800" tIns="100800" rIns="100800" bIns="100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38" name="Google Shape;38;g1f9f654fb92_0_30"/>
          <p:cNvSpPr txBox="1">
            <a:spLocks noGrp="1"/>
          </p:cNvSpPr>
          <p:nvPr>
            <p:ph type="subTitle" idx="1"/>
          </p:nvPr>
        </p:nvSpPr>
        <p:spPr>
          <a:xfrm>
            <a:off x="292695" y="3090304"/>
            <a:ext cx="4459500" cy="13617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9" name="Google Shape;39;g1f9f654fb92_0_30"/>
          <p:cNvSpPr txBox="1">
            <a:spLocks noGrp="1"/>
          </p:cNvSpPr>
          <p:nvPr>
            <p:ph type="body" idx="2"/>
          </p:nvPr>
        </p:nvSpPr>
        <p:spPr>
          <a:xfrm>
            <a:off x="5445456" y="798270"/>
            <a:ext cx="4230000" cy="40737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g1f9f654fb92_0_30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9f654fb92_0_36"/>
          <p:cNvSpPr txBox="1">
            <a:spLocks noGrp="1"/>
          </p:cNvSpPr>
          <p:nvPr>
            <p:ph type="body" idx="1"/>
          </p:nvPr>
        </p:nvSpPr>
        <p:spPr>
          <a:xfrm>
            <a:off x="343628" y="4664078"/>
            <a:ext cx="6613200" cy="6672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1f9f654fb92_0_36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f9f654fb92_0_39"/>
          <p:cNvSpPr txBox="1">
            <a:spLocks noGrp="1"/>
          </p:cNvSpPr>
          <p:nvPr>
            <p:ph type="title" hasCustomPrompt="1"/>
          </p:nvPr>
        </p:nvSpPr>
        <p:spPr>
          <a:xfrm>
            <a:off x="343628" y="1219469"/>
            <a:ext cx="9393300" cy="2164800"/>
          </a:xfrm>
          <a:prstGeom prst="rect">
            <a:avLst/>
          </a:prstGeom>
        </p:spPr>
        <p:txBody>
          <a:bodyPr spcFirstLastPara="1" wrap="square" lIns="100800" tIns="100800" rIns="100800" bIns="1008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200"/>
              <a:buNone/>
              <a:defRPr sz="13200"/>
            </a:lvl9pPr>
          </a:lstStyle>
          <a:p>
            <a:r>
              <a:t>xx%</a:t>
            </a:r>
          </a:p>
        </p:txBody>
      </p:sp>
      <p:sp>
        <p:nvSpPr>
          <p:cNvPr id="46" name="Google Shape;46;g1f9f654fb92_0_39"/>
          <p:cNvSpPr txBox="1">
            <a:spLocks noGrp="1"/>
          </p:cNvSpPr>
          <p:nvPr>
            <p:ph type="body" idx="1"/>
          </p:nvPr>
        </p:nvSpPr>
        <p:spPr>
          <a:xfrm>
            <a:off x="343628" y="3475231"/>
            <a:ext cx="9393300" cy="1434000"/>
          </a:xfrm>
          <a:prstGeom prst="rect">
            <a:avLst/>
          </a:prstGeom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ctr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ctr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f9f654fb92_0_39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f9f654fb92_0_43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f9f654fb92_0_0"/>
          <p:cNvSpPr txBox="1">
            <a:spLocks noGrp="1"/>
          </p:cNvSpPr>
          <p:nvPr>
            <p:ph type="title"/>
          </p:nvPr>
        </p:nvSpPr>
        <p:spPr>
          <a:xfrm>
            <a:off x="343628" y="490626"/>
            <a:ext cx="93933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1f9f654fb92_0_0"/>
          <p:cNvSpPr txBox="1">
            <a:spLocks noGrp="1"/>
          </p:cNvSpPr>
          <p:nvPr>
            <p:ph type="body" idx="1"/>
          </p:nvPr>
        </p:nvSpPr>
        <p:spPr>
          <a:xfrm>
            <a:off x="343628" y="1270568"/>
            <a:ext cx="9393300" cy="3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t" anchorCtr="0">
            <a:norm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1f9f654fb92_0_0"/>
          <p:cNvSpPr txBox="1">
            <a:spLocks noGrp="1"/>
          </p:cNvSpPr>
          <p:nvPr>
            <p:ph type="sldNum" idx="12"/>
          </p:nvPr>
        </p:nvSpPr>
        <p:spPr>
          <a:xfrm>
            <a:off x="9340296" y="5141053"/>
            <a:ext cx="6048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0800" tIns="100800" rIns="100800" bIns="100800" anchor="ctr" anchorCtr="0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marc.shelly@aremedi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hyperlink" Target="mailto:contact@aremedia.org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.jp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.jpg"/><Relationship Id="rId7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0.xml"/><Relationship Id="rId11" Type="http://schemas.openxmlformats.org/officeDocument/2006/relationships/image" Target="../media/image6.png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2.jp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38950" y="112480"/>
            <a:ext cx="9071400" cy="110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70B3A0"/>
                </a:solidFill>
                <a:latin typeface="Franklin Gothic Medium" panose="020B0603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« HÔPITAL HORS LES MURS » </a:t>
            </a:r>
            <a:b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 (Corps CS)"/>
              </a:rPr>
            </a:br>
            <a:b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 (Corps CS)"/>
              </a:rPr>
              <a:t>QUAND UN CEGIDD SORT DE SES MURS</a:t>
            </a:r>
            <a:endParaRPr lang="fr-FR" sz="1600" dirty="0">
              <a:effectLst/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0" y="2000922"/>
            <a:ext cx="10079640" cy="276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</a:t>
            </a:r>
            <a:r>
              <a:rPr lang="fr-FR" sz="1600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 (Corps CS)"/>
              </a:rPr>
              <a:t>S.Bost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 (Corps CS)"/>
              </a:rPr>
              <a:t> </a:t>
            </a:r>
            <a:r>
              <a:rPr lang="fr-FR" sz="16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 (Corps CS)"/>
              </a:rPr>
              <a:t>1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R.Cruchet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aseline="300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 &amp; </a:t>
            </a:r>
            <a:r>
              <a:rPr lang="fr-FR" sz="16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fr-FR" sz="1600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W.Ramirez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Diaz </a:t>
            </a:r>
            <a:r>
              <a:rPr lang="fr-FR" sz="16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K.Charvet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S.David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fr-FR" sz="1600" dirty="0" err="1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600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.Segouin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2 , </a:t>
            </a:r>
            <a:r>
              <a:rPr lang="fr-FR" sz="1600" u="sng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 (Corps CS)"/>
              </a:rPr>
              <a:t>M.Shelly</a:t>
            </a:r>
            <a:r>
              <a:rPr lang="fr-FR" sz="16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1200" baseline="300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 (Corps CS)"/>
              </a:rPr>
              <a:t>1 </a:t>
            </a:r>
            <a:r>
              <a:rPr lang="fr-FR" sz="12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AREMEDIA, 113 rue du Faubourg du Temple, 75010 Paris</a:t>
            </a:r>
          </a:p>
          <a:p>
            <a:pPr marL="10160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200" baseline="300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2  </a:t>
            </a:r>
            <a:r>
              <a:rPr lang="fr-FR" sz="1200" dirty="0" err="1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CeGIDD</a:t>
            </a:r>
            <a:r>
              <a:rPr lang="fr-FR" sz="12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Service de Santé Publique, Hôpital Fernand-Widal (AP-HP)</a:t>
            </a:r>
          </a:p>
          <a:p>
            <a:pPr marL="10160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200" dirty="0"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i="1" dirty="0">
                <a:latin typeface="Avenir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 						</a:t>
            </a:r>
            <a:r>
              <a:rPr lang="fr-FR" sz="1600" b="1" i="1" dirty="0">
                <a:latin typeface="Avenir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contact </a:t>
            </a:r>
            <a:r>
              <a:rPr lang="fr-FR" sz="1600" i="1" dirty="0">
                <a:latin typeface="Avenir" panose="02000503020000020003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600" i="1" u="sng" dirty="0">
                <a:solidFill>
                  <a:srgbClr val="0563C1"/>
                </a:solidFill>
                <a:latin typeface="Avenir" panose="02000503020000020003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marc.shelly@aremedia.org</a:t>
            </a:r>
            <a:endParaRPr lang="fr-FR" sz="1600" i="1" dirty="0">
              <a:effectLst/>
              <a:latin typeface="Avenir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DFC91A-1F16-994A-B10C-E1259F211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88" y="4404767"/>
            <a:ext cx="2573079" cy="5226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F08C05E-4C9A-6A4D-A48F-B2EF46A78C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350" y="4199996"/>
            <a:ext cx="2573080" cy="10160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13" y="4199996"/>
            <a:ext cx="1791338" cy="9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38950" y="112480"/>
            <a:ext cx="9071400" cy="123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70B3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«</a:t>
            </a:r>
            <a:r>
              <a:rPr lang="fr-FR" sz="2000" b="1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  <a:t> HÔPITAL HORS LES MURS » </a:t>
            </a:r>
            <a:br>
              <a:rPr lang="fr-FR" sz="2000" b="1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</a:br>
            <a:endParaRPr lang="fr-FR" sz="1800" b="1" dirty="0">
              <a:solidFill>
                <a:srgbClr val="70B3A0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-1" y="112480"/>
            <a:ext cx="10213521" cy="578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1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Diverses</a:t>
            </a:r>
            <a:r>
              <a:rPr lang="fr-FR" sz="1600" dirty="0">
                <a:solidFill>
                  <a:srgbClr val="79B79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70B3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populations-clé, 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surexposées au VIH et autres IST, restent </a:t>
            </a:r>
            <a:r>
              <a:rPr lang="fr-FR" sz="1600" dirty="0">
                <a:solidFill>
                  <a:srgbClr val="70B3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très difficiles à atteindre, 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</a:p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	 n’ont pas spontanément accès au droit commun, du fait de </a:t>
            </a:r>
            <a:r>
              <a:rPr lang="fr-FR" sz="1600" dirty="0">
                <a:solidFill>
                  <a:schemeClr val="accent4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barrières systémiques 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(situation de</a:t>
            </a:r>
          </a:p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	 </a:t>
            </a:r>
            <a:r>
              <a:rPr lang="fr-FR" sz="1600" dirty="0">
                <a:solidFill>
                  <a:srgbClr val="00B0F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précarité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voire d’exclusion, </a:t>
            </a:r>
            <a:r>
              <a:rPr lang="fr-FR" sz="1600" dirty="0">
                <a:solidFill>
                  <a:srgbClr val="00B0F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discrimination</a:t>
            </a: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00B0F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stigmatisation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sociale, etc.).</a:t>
            </a:r>
          </a:p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fr-FR" sz="1600" dirty="0"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L’objectif de ce programme est de lutter contre l’« épidémie cachée » (non diagnostiquée) </a:t>
            </a:r>
          </a:p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	 et surtout de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promouvoir hors les murs la santé sexuelle 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auprès de ces populations vulnérables.</a:t>
            </a:r>
          </a:p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fr-FR" sz="1600" dirty="0"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la faveur de </a:t>
            </a:r>
            <a:r>
              <a:rPr lang="fr-FR" sz="1600" dirty="0">
                <a:solidFill>
                  <a:srgbClr val="00B0F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partenariats avec des associations communautaires ou spécialisées </a:t>
            </a:r>
            <a:r>
              <a:rPr lang="fr-FR" sz="1600" dirty="0">
                <a:solidFill>
                  <a:schemeClr val="tx1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(n=26 en 2022) </a:t>
            </a:r>
          </a:p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fr-FR" sz="1600" dirty="0">
                <a:solidFill>
                  <a:schemeClr val="tx1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	 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ayant l’</a:t>
            </a:r>
            <a:r>
              <a:rPr lang="fr-FR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expertise des différents publics </a:t>
            </a:r>
            <a:r>
              <a:rPr lang="fr-FR" sz="1600" dirty="0">
                <a:solidFill>
                  <a:schemeClr val="tx1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ciblés par le programme « Hôpital Hors Les Murs » (HHLM),</a:t>
            </a:r>
          </a:p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fr-FR" sz="1600" dirty="0">
              <a:solidFill>
                <a:schemeClr val="tx1"/>
              </a:solidFill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>
                <a:solidFill>
                  <a:srgbClr val="70B3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AREMEDIA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propose à ces bénéficiaires une véritable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 consultation avancée » 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santé sexuelle </a:t>
            </a:r>
          </a:p>
          <a:p>
            <a:pPr marL="590550" lvl="1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(telle qu’au </a:t>
            </a:r>
            <a:r>
              <a:rPr lang="fr-FR" sz="1600" dirty="0" err="1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CeGIDD</a:t>
            </a:r>
            <a:r>
              <a:rPr lang="fr-FR" sz="16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suivie d’une </a:t>
            </a:r>
            <a:r>
              <a:rPr lang="fr-FR" sz="1600" dirty="0">
                <a:solidFill>
                  <a:srgbClr val="70B3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offre complète de dépistage </a:t>
            </a:r>
            <a:r>
              <a:rPr lang="fr-FR" sz="1600" dirty="0">
                <a:solidFill>
                  <a:schemeClr val="tx1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(sérologique et bactériologique). 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1338" cy="9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319672" y="407700"/>
            <a:ext cx="8554942" cy="149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79B7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« HÔPITAL HORS LES MURS »</a:t>
            </a:r>
            <a:br>
              <a:rPr lang="fr-FR" sz="2000" b="1" dirty="0">
                <a:solidFill>
                  <a:srgbClr val="79B79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</a:br>
            <a:r>
              <a:rPr lang="fr-FR" sz="1400" b="1" dirty="0">
                <a:solidFill>
                  <a:srgbClr val="79B79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ARCHITECTURE DU DISPOSITIF</a:t>
            </a:r>
            <a:r>
              <a:rPr lang="fr-FR" sz="2000" b="1" dirty="0">
                <a:solidFill>
                  <a:srgbClr val="79B7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 </a:t>
            </a:r>
            <a:br>
              <a:rPr lang="fr-FR" sz="2000" b="1" dirty="0">
                <a:solidFill>
                  <a:srgbClr val="79B7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</a:br>
            <a:br>
              <a:rPr lang="fr-FR" sz="2000" b="1" dirty="0">
                <a:solidFill>
                  <a:srgbClr val="79B79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</a:br>
            <a:br>
              <a:rPr lang="fr-FR" sz="2000" b="1" dirty="0">
                <a:solidFill>
                  <a:srgbClr val="79B7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</a:br>
            <a:endParaRPr lang="fr-FR" sz="1800" b="1" dirty="0">
              <a:solidFill>
                <a:srgbClr val="79B79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0" y="206284"/>
            <a:ext cx="9505780" cy="532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fr-FR" sz="1800" b="1" dirty="0">
                <a:solidFill>
                  <a:srgbClr val="79B79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</a:t>
            </a:r>
            <a:endParaRPr lang="fr-FR" sz="1800" b="1" dirty="0">
              <a:solidFill>
                <a:srgbClr val="79B79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7F52F15-446A-1C45-9C3A-D25F3C2936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1189" b="7377"/>
          <a:stretch/>
        </p:blipFill>
        <p:spPr>
          <a:xfrm>
            <a:off x="2756137" y="2473272"/>
            <a:ext cx="1444784" cy="276864"/>
          </a:xfrm>
          <a:prstGeom prst="rect">
            <a:avLst/>
          </a:prstGeom>
        </p:spPr>
      </p:pic>
      <p:sp>
        <p:nvSpPr>
          <p:cNvPr id="28" name="Google Shape;61;p1">
            <a:extLst>
              <a:ext uri="{FF2B5EF4-FFF2-40B4-BE49-F238E27FC236}">
                <a16:creationId xmlns:a16="http://schemas.microsoft.com/office/drawing/2014/main" id="{28DEB78A-1FC7-F648-A42D-42F0B2E78E5C}"/>
              </a:ext>
            </a:extLst>
          </p:cNvPr>
          <p:cNvSpPr txBox="1">
            <a:spLocks/>
          </p:cNvSpPr>
          <p:nvPr/>
        </p:nvSpPr>
        <p:spPr>
          <a:xfrm>
            <a:off x="273227" y="5662441"/>
            <a:ext cx="9313275" cy="4052022"/>
          </a:xfrm>
          <a:prstGeom prst="rect">
            <a:avLst/>
          </a:prstGeom>
          <a:noFill/>
          <a:ln>
            <a:solidFill>
              <a:srgbClr val="8DC2A6"/>
            </a:solidFill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●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○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■"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>
              <a:buNone/>
            </a:pPr>
            <a:endParaRPr lang="fr-FR" sz="1800" b="1" dirty="0">
              <a:solidFill>
                <a:srgbClr val="79B79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D8F1F0D-B438-324C-9628-15FF334A9F69}"/>
              </a:ext>
            </a:extLst>
          </p:cNvPr>
          <p:cNvSpPr txBox="1"/>
          <p:nvPr/>
        </p:nvSpPr>
        <p:spPr>
          <a:xfrm>
            <a:off x="6447887" y="3237767"/>
            <a:ext cx="352048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b="1" dirty="0">
                <a:solidFill>
                  <a:srgbClr val="FFC000"/>
                </a:solidFill>
              </a:rPr>
              <a:t>RESSOURCES HUMAINES DU PROGRAMME HHLM</a:t>
            </a:r>
          </a:p>
          <a:p>
            <a:endParaRPr lang="fr-FR" sz="1000" b="1" dirty="0">
              <a:solidFill>
                <a:srgbClr val="79B79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bg2"/>
                </a:solidFill>
              </a:rPr>
              <a:t>1 Cheffe de projet (0,5 ETP) chargée </a:t>
            </a:r>
          </a:p>
          <a:p>
            <a:r>
              <a:rPr lang="fr-FR" sz="1000" b="1" dirty="0">
                <a:solidFill>
                  <a:schemeClr val="bg2"/>
                </a:solidFill>
              </a:rPr>
              <a:t>     du pilotage du programme HHLM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bg2"/>
                </a:solidFill>
              </a:rPr>
              <a:t>5 médecins bénévoles d’AREMEDIA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bg2"/>
                </a:solidFill>
              </a:rPr>
              <a:t>3 vacations médicales hebdomadaires du </a:t>
            </a:r>
            <a:r>
              <a:rPr lang="fr-FR" sz="1000" b="1" dirty="0" err="1">
                <a:solidFill>
                  <a:schemeClr val="bg2"/>
                </a:solidFill>
              </a:rPr>
              <a:t>CeGIDD</a:t>
            </a:r>
            <a:endParaRPr lang="fr-FR" sz="1000" b="1" dirty="0">
              <a:solidFill>
                <a:schemeClr val="bg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bg2"/>
                </a:solidFill>
              </a:rPr>
              <a:t>2 IDE bénévoles d’AREMEDIA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bg2"/>
                </a:solidFill>
              </a:rPr>
              <a:t>5 IDE salariés d’AREMEDIA (à temps partiel)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bg2"/>
                </a:solidFill>
              </a:rPr>
              <a:t>2 chargés de projet salariés d’AREMEDIA (2 ETP)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chemeClr val="bg2"/>
                </a:solidFill>
              </a:rPr>
              <a:t>2 volontaires de service civique d’AREMEDIA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42AA433-5A82-714B-B33E-3125B2E70E7F}"/>
              </a:ext>
            </a:extLst>
          </p:cNvPr>
          <p:cNvSpPr txBox="1"/>
          <p:nvPr/>
        </p:nvSpPr>
        <p:spPr>
          <a:xfrm>
            <a:off x="2743200" y="3344514"/>
            <a:ext cx="328027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300" b="1" i="1" dirty="0">
                <a:solidFill>
                  <a:srgbClr val="79B790"/>
                </a:solidFill>
              </a:rPr>
              <a:t>Appel d’AREMEDIA aux médecins &amp; IDE susceptibles de s’engager à titre bénévole dans ce programme original</a:t>
            </a:r>
          </a:p>
          <a:p>
            <a:pPr>
              <a:lnSpc>
                <a:spcPct val="200000"/>
              </a:lnSpc>
            </a:pPr>
            <a:r>
              <a:rPr lang="fr-FR" sz="1400" b="1" i="1" dirty="0">
                <a:solidFill>
                  <a:srgbClr val="79B790"/>
                </a:solidFill>
              </a:rPr>
              <a:t>            </a:t>
            </a:r>
            <a:r>
              <a:rPr lang="fr-FR" sz="1400" b="1" i="1" dirty="0">
                <a:solidFill>
                  <a:srgbClr val="79B790"/>
                </a:solidFill>
                <a:hlinkClick r:id="rId5"/>
              </a:rPr>
              <a:t>contact@aremedia.org</a:t>
            </a:r>
            <a:endParaRPr lang="fr-FR" sz="1400" b="1" i="1" dirty="0">
              <a:solidFill>
                <a:srgbClr val="79B79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754853-8FA7-014B-8D7B-8610F37C6560}"/>
              </a:ext>
            </a:extLst>
          </p:cNvPr>
          <p:cNvSpPr txBox="1"/>
          <p:nvPr/>
        </p:nvSpPr>
        <p:spPr>
          <a:xfrm>
            <a:off x="112252" y="975479"/>
            <a:ext cx="254651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indent="0">
              <a:buNone/>
            </a:pPr>
            <a:endParaRPr lang="fr-FR" sz="1400" b="1" i="1" dirty="0">
              <a:solidFill>
                <a:srgbClr val="79B790"/>
              </a:solidFill>
              <a:effectLst/>
              <a:latin typeface="Aveni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/>
            <a:r>
              <a:rPr lang="fr-FR" sz="2400" b="1" i="1" dirty="0">
                <a:solidFill>
                  <a:srgbClr val="7030A0"/>
                </a:solidFill>
                <a:latin typeface="Avenir"/>
              </a:rPr>
              <a:t>« </a:t>
            </a:r>
            <a:r>
              <a:rPr lang="fr-FR" b="1" i="1" dirty="0">
                <a:solidFill>
                  <a:srgbClr val="7030A0"/>
                </a:solidFill>
                <a:latin typeface="Avenir"/>
              </a:rPr>
              <a:t>Avec ses actions hors les murs, en allant vers le public dans un cadre informel, AREMEDIA a une approche différente. En cabinet médical, je ne suis pas sûr que les patients se seraient autant livrés </a:t>
            </a:r>
            <a:r>
              <a:rPr lang="fr-FR" sz="2400" b="1" i="1" dirty="0">
                <a:solidFill>
                  <a:srgbClr val="7030A0"/>
                </a:solidFill>
                <a:latin typeface="Avenir"/>
              </a:rPr>
              <a:t>»</a:t>
            </a:r>
          </a:p>
          <a:p>
            <a:pPr marL="101600"/>
            <a:endParaRPr lang="fr-FR" sz="1000" b="1" i="1" dirty="0">
              <a:solidFill>
                <a:srgbClr val="7030A0"/>
              </a:solidFill>
              <a:latin typeface="Avenir"/>
            </a:endParaRPr>
          </a:p>
          <a:p>
            <a:pPr marL="101600"/>
            <a:r>
              <a:rPr lang="fr-FR" b="1" i="1" dirty="0">
                <a:solidFill>
                  <a:srgbClr val="7030A0"/>
                </a:solidFill>
                <a:latin typeface="Avenir"/>
              </a:rPr>
              <a:t> </a:t>
            </a:r>
            <a:r>
              <a:rPr lang="fr-FR" b="1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Avenir"/>
              </a:rPr>
              <a:t>Thomas, Médecin bénévole depuis 5 ans </a:t>
            </a:r>
            <a:endParaRPr lang="fr-FR" sz="2400" b="1" dirty="0">
              <a:solidFill>
                <a:schemeClr val="accent2">
                  <a:lumMod val="75000"/>
                  <a:lumOff val="25000"/>
                </a:schemeClr>
              </a:solidFill>
              <a:latin typeface="Avenir"/>
            </a:endParaRPr>
          </a:p>
          <a:p>
            <a:pPr marL="101600" indent="0">
              <a:buNone/>
            </a:pPr>
            <a:endParaRPr lang="fr-FR" sz="1400" b="1" dirty="0">
              <a:solidFill>
                <a:srgbClr val="79B790"/>
              </a:solidFill>
              <a:effectLst/>
              <a:latin typeface="Avenir"/>
              <a:ea typeface="Times New Roman" panose="02020603050405020304" pitchFamily="18" charset="0"/>
            </a:endParaRPr>
          </a:p>
          <a:p>
            <a:pPr marL="101600" indent="0">
              <a:buNone/>
            </a:pPr>
            <a:r>
              <a:rPr lang="fr-FR" sz="1400" b="1" i="1" dirty="0">
                <a:solidFill>
                  <a:srgbClr val="79B790"/>
                </a:solidFill>
                <a:effectLst/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b="1" dirty="0">
              <a:solidFill>
                <a:srgbClr val="79B790"/>
              </a:solidFill>
              <a:effectLst/>
              <a:latin typeface="Aveni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4" name="Image 1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0" y="-76003"/>
            <a:ext cx="1791338" cy="930779"/>
          </a:xfrm>
          <a:prstGeom prst="rect">
            <a:avLst/>
          </a:prstGeom>
        </p:spPr>
      </p:pic>
      <p:sp>
        <p:nvSpPr>
          <p:cNvPr id="117" name="Rectangle à coins arrondis 116"/>
          <p:cNvSpPr/>
          <p:nvPr/>
        </p:nvSpPr>
        <p:spPr>
          <a:xfrm>
            <a:off x="2911317" y="1846235"/>
            <a:ext cx="1019503" cy="51500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>
            <a:off x="2981472" y="1915400"/>
            <a:ext cx="88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CEGIDD</a:t>
            </a:r>
          </a:p>
        </p:txBody>
      </p:sp>
      <p:sp>
        <p:nvSpPr>
          <p:cNvPr id="119" name="Ellipse 118"/>
          <p:cNvSpPr/>
          <p:nvPr/>
        </p:nvSpPr>
        <p:spPr>
          <a:xfrm>
            <a:off x="4486874" y="1734207"/>
            <a:ext cx="1380836" cy="739065"/>
          </a:xfrm>
          <a:prstGeom prst="ellipse">
            <a:avLst/>
          </a:prstGeom>
          <a:noFill/>
          <a:ln>
            <a:solidFill>
              <a:srgbClr val="79B7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0" name="Image 1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0" r="7672" b="35825"/>
          <a:stretch/>
        </p:blipFill>
        <p:spPr>
          <a:xfrm>
            <a:off x="4503713" y="1853819"/>
            <a:ext cx="1266166" cy="489236"/>
          </a:xfrm>
          <a:prstGeom prst="rect">
            <a:avLst/>
          </a:prstGeom>
        </p:spPr>
      </p:pic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BCC7ACEC-D305-D743-86B4-645ECFB3688A}"/>
              </a:ext>
            </a:extLst>
          </p:cNvPr>
          <p:cNvCxnSpPr/>
          <p:nvPr/>
        </p:nvCxnSpPr>
        <p:spPr>
          <a:xfrm>
            <a:off x="5891890" y="2066029"/>
            <a:ext cx="3944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BCC7ACEC-D305-D743-86B4-645ECFB3688A}"/>
              </a:ext>
            </a:extLst>
          </p:cNvPr>
          <p:cNvCxnSpPr/>
          <p:nvPr/>
        </p:nvCxnSpPr>
        <p:spPr>
          <a:xfrm>
            <a:off x="3988926" y="2077305"/>
            <a:ext cx="3944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4" name="Rectangle avec coins arrondis en diagonale 123"/>
          <p:cNvSpPr/>
          <p:nvPr/>
        </p:nvSpPr>
        <p:spPr>
          <a:xfrm>
            <a:off x="6410888" y="1755175"/>
            <a:ext cx="1274437" cy="644261"/>
          </a:xfrm>
          <a:prstGeom prst="round2DiagRect">
            <a:avLst/>
          </a:prstGeom>
          <a:solidFill>
            <a:srgbClr val="7030A0"/>
          </a:solidFill>
          <a:ln>
            <a:solidFill>
              <a:srgbClr val="632B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/>
          <p:cNvSpPr txBox="1"/>
          <p:nvPr/>
        </p:nvSpPr>
        <p:spPr>
          <a:xfrm>
            <a:off x="6432631" y="1696697"/>
            <a:ext cx="1252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Diagnostic populationnel &amp; territorial</a:t>
            </a:r>
          </a:p>
        </p:txBody>
      </p: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BCC7ACEC-D305-D743-86B4-645ECFB3688A}"/>
              </a:ext>
            </a:extLst>
          </p:cNvPr>
          <p:cNvCxnSpPr/>
          <p:nvPr/>
        </p:nvCxnSpPr>
        <p:spPr>
          <a:xfrm>
            <a:off x="7711634" y="2029904"/>
            <a:ext cx="3944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7" name="Ellipse 126"/>
          <p:cNvSpPr/>
          <p:nvPr/>
        </p:nvSpPr>
        <p:spPr>
          <a:xfrm>
            <a:off x="8190435" y="1672210"/>
            <a:ext cx="1480455" cy="6994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8203443" y="1797150"/>
            <a:ext cx="1429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26 Associations partenaires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5BAAE79-70C9-6F42-A38C-99B2AF6298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861" y="4288156"/>
            <a:ext cx="875899" cy="87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5" grpId="0"/>
      <p:bldP spid="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73861" y="228093"/>
            <a:ext cx="9071400" cy="110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  <a:t>« HÔPITAL HORS LES MURS » </a:t>
            </a:r>
            <a:b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</a:br>
            <a:r>
              <a:rPr lang="fr-F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	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600" dirty="0">
                <a:latin typeface="Avenir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600" dirty="0">
                <a:effectLst/>
                <a:latin typeface="Avenir"/>
                <a:ea typeface="Calibri" panose="020F0502020204030204" pitchFamily="34" charset="0"/>
                <a:cs typeface="Times New Roman (Corps CS)"/>
              </a:rPr>
              <a:t>POPULATIONS </a:t>
            </a:r>
            <a:r>
              <a:rPr lang="fr-FR" sz="1600" dirty="0">
                <a:latin typeface="Avenir"/>
                <a:ea typeface="Calibri" panose="020F0502020204030204" pitchFamily="34" charset="0"/>
                <a:cs typeface="Times New Roman (Corps CS)"/>
              </a:rPr>
              <a:t>CIBLEES PAR LE PROGRAMME</a:t>
            </a:r>
            <a:b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0" y="1024466"/>
            <a:ext cx="10079640" cy="407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769993"/>
              </p:ext>
            </p:extLst>
          </p:nvPr>
        </p:nvGraphicFramePr>
        <p:xfrm>
          <a:off x="5241207" y="1334813"/>
          <a:ext cx="4565557" cy="29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123754"/>
              </p:ext>
            </p:extLst>
          </p:nvPr>
        </p:nvGraphicFramePr>
        <p:xfrm>
          <a:off x="-497806" y="1655005"/>
          <a:ext cx="5233794" cy="209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1A89EC2-44A4-D94A-B9AF-8238643E92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61" y="4288156"/>
            <a:ext cx="875899" cy="8758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51"/>
            <a:ext cx="1791338" cy="9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30324" y="544596"/>
            <a:ext cx="9680158" cy="833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  <a:t>« HÔPITAL HORS LES MURS »</a:t>
            </a:r>
            <a:r>
              <a:rPr lang="fr-FR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 </a:t>
            </a:r>
            <a:b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</a:br>
            <a: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 </a:t>
            </a:r>
            <a:br>
              <a:rPr lang="fr-F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</a:b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Caractéristiques </a:t>
            </a:r>
            <a:r>
              <a:rPr lang="fr-F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socio-démographiques</a:t>
            </a: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 de la population hors les murs (n = 960 soit &gt; 60% de l’effectif) </a:t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0" y="1574157"/>
            <a:ext cx="10079640" cy="3522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B1CB0997-8C74-1B4C-9914-ECCD3E0B2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236450"/>
              </p:ext>
            </p:extLst>
          </p:nvPr>
        </p:nvGraphicFramePr>
        <p:xfrm>
          <a:off x="132986" y="1828800"/>
          <a:ext cx="2506697" cy="273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626272"/>
              </p:ext>
            </p:extLst>
          </p:nvPr>
        </p:nvGraphicFramePr>
        <p:xfrm>
          <a:off x="6670615" y="1549029"/>
          <a:ext cx="3433313" cy="288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127598"/>
              </p:ext>
            </p:extLst>
          </p:nvPr>
        </p:nvGraphicFramePr>
        <p:xfrm>
          <a:off x="3192736" y="1517498"/>
          <a:ext cx="3122762" cy="342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7EAD3929-EEAC-7141-9B05-F626C9A22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04389"/>
              </p:ext>
            </p:extLst>
          </p:nvPr>
        </p:nvGraphicFramePr>
        <p:xfrm>
          <a:off x="572927" y="3085221"/>
          <a:ext cx="2619809" cy="211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82F0D995-15E9-B351-7DF5-7C0C2F893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36657"/>
              </p:ext>
            </p:extLst>
          </p:nvPr>
        </p:nvGraphicFramePr>
        <p:xfrm>
          <a:off x="213290" y="1403077"/>
          <a:ext cx="2702920" cy="1543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BE4DE88-8A7E-3B51-DA2C-72B77A6F24F2}"/>
              </a:ext>
            </a:extLst>
          </p:cNvPr>
          <p:cNvSpPr txBox="1"/>
          <p:nvPr/>
        </p:nvSpPr>
        <p:spPr>
          <a:xfrm>
            <a:off x="1607631" y="1874786"/>
            <a:ext cx="11123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7030A0"/>
                </a:solidFill>
              </a:rPr>
              <a:t>p &lt; 0.0001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2" y="50667"/>
            <a:ext cx="1791338" cy="930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30324" y="544597"/>
            <a:ext cx="9680158" cy="3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  <a:t>« HÔPITAL HORS LES MURS » </a:t>
            </a:r>
            <a:br>
              <a:rPr lang="fr-FR" sz="2000" b="1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</a:br>
            <a:br>
              <a:rPr lang="fr-FR" sz="2000" b="1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sz="2000" b="1" dirty="0">
              <a:solidFill>
                <a:srgbClr val="70B3A0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0" y="544597"/>
            <a:ext cx="10079640" cy="455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24EDCB1E-B0B0-C448-BB4C-D548DDF85418}"/>
              </a:ext>
            </a:extLst>
          </p:cNvPr>
          <p:cNvGraphicFramePr>
            <a:graphicFrameLocks/>
          </p:cNvGraphicFramePr>
          <p:nvPr/>
        </p:nvGraphicFramePr>
        <p:xfrm>
          <a:off x="4758505" y="681262"/>
          <a:ext cx="2133183" cy="201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45B51FD6-4844-8A45-AFA5-211DD964BDB7}"/>
              </a:ext>
            </a:extLst>
          </p:cNvPr>
          <p:cNvGraphicFramePr>
            <a:graphicFrameLocks/>
          </p:cNvGraphicFramePr>
          <p:nvPr/>
        </p:nvGraphicFramePr>
        <p:xfrm>
          <a:off x="7123202" y="681262"/>
          <a:ext cx="2718474" cy="214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D8D7D7B0-8F1B-9C4E-9294-D08C27708B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764932"/>
              </p:ext>
            </p:extLst>
          </p:nvPr>
        </p:nvGraphicFramePr>
        <p:xfrm>
          <a:off x="4910905" y="833662"/>
          <a:ext cx="2133183" cy="201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D2F37FD2-45C5-884E-B05B-C6C3FFFDE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939920"/>
              </p:ext>
            </p:extLst>
          </p:nvPr>
        </p:nvGraphicFramePr>
        <p:xfrm>
          <a:off x="7894656" y="520802"/>
          <a:ext cx="1919600" cy="184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E065CAD-B49B-A246-880A-DECD02BBB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483825"/>
              </p:ext>
            </p:extLst>
          </p:nvPr>
        </p:nvGraphicFramePr>
        <p:xfrm>
          <a:off x="5063305" y="573619"/>
          <a:ext cx="1890739" cy="193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Graphique 28">
            <a:extLst>
              <a:ext uri="{FF2B5EF4-FFF2-40B4-BE49-F238E27FC236}">
                <a16:creationId xmlns:a16="http://schemas.microsoft.com/office/drawing/2014/main" id="{572846EA-BED9-9E38-754A-7C492D045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658225"/>
              </p:ext>
            </p:extLst>
          </p:nvPr>
        </p:nvGraphicFramePr>
        <p:xfrm>
          <a:off x="638884" y="-1"/>
          <a:ext cx="6484318" cy="539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2F7C74DF-7189-F842-8427-D04EBEDA6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849973"/>
              </p:ext>
            </p:extLst>
          </p:nvPr>
        </p:nvGraphicFramePr>
        <p:xfrm>
          <a:off x="6248543" y="1675359"/>
          <a:ext cx="1975474" cy="260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ZoneTexte 20">
            <a:extLst>
              <a:ext uri="{FF2B5EF4-FFF2-40B4-BE49-F238E27FC236}">
                <a16:creationId xmlns:a16="http://schemas.microsoft.com/office/drawing/2014/main" id="{73B76F10-D408-E195-B61C-65113F226F44}"/>
              </a:ext>
            </a:extLst>
          </p:cNvPr>
          <p:cNvSpPr txBox="1"/>
          <p:nvPr/>
        </p:nvSpPr>
        <p:spPr>
          <a:xfrm>
            <a:off x="8825405" y="2272917"/>
            <a:ext cx="946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</a:rPr>
              <a:t>p = 0.17</a:t>
            </a:r>
          </a:p>
        </p:txBody>
      </p:sp>
      <p:sp>
        <p:nvSpPr>
          <p:cNvPr id="8" name="ZoneTexte 32">
            <a:extLst>
              <a:ext uri="{FF2B5EF4-FFF2-40B4-BE49-F238E27FC236}">
                <a16:creationId xmlns:a16="http://schemas.microsoft.com/office/drawing/2014/main" id="{59F476F1-1276-4EAA-6083-84D27F6C0819}"/>
              </a:ext>
            </a:extLst>
          </p:cNvPr>
          <p:cNvSpPr txBox="1"/>
          <p:nvPr/>
        </p:nvSpPr>
        <p:spPr>
          <a:xfrm>
            <a:off x="4853233" y="1018675"/>
            <a:ext cx="108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p = 0.024</a:t>
            </a:r>
          </a:p>
        </p:txBody>
      </p:sp>
      <p:sp>
        <p:nvSpPr>
          <p:cNvPr id="11" name="ZoneTexte 33">
            <a:extLst>
              <a:ext uri="{FF2B5EF4-FFF2-40B4-BE49-F238E27FC236}">
                <a16:creationId xmlns:a16="http://schemas.microsoft.com/office/drawing/2014/main" id="{9C3CF50E-7BD8-1BA1-D13C-726C6184DF90}"/>
              </a:ext>
            </a:extLst>
          </p:cNvPr>
          <p:cNvSpPr txBox="1"/>
          <p:nvPr/>
        </p:nvSpPr>
        <p:spPr>
          <a:xfrm>
            <a:off x="7123202" y="4596917"/>
            <a:ext cx="108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p &lt; 0.01</a:t>
            </a:r>
          </a:p>
        </p:txBody>
      </p:sp>
      <p:sp>
        <p:nvSpPr>
          <p:cNvPr id="15" name="ZoneTexte 34">
            <a:extLst>
              <a:ext uri="{FF2B5EF4-FFF2-40B4-BE49-F238E27FC236}">
                <a16:creationId xmlns:a16="http://schemas.microsoft.com/office/drawing/2014/main" id="{31C7104D-E310-FB62-0FD5-277BBD343F7A}"/>
              </a:ext>
            </a:extLst>
          </p:cNvPr>
          <p:cNvSpPr txBox="1"/>
          <p:nvPr/>
        </p:nvSpPr>
        <p:spPr>
          <a:xfrm>
            <a:off x="4263658" y="4085987"/>
            <a:ext cx="108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p &lt; 0.01</a:t>
            </a:r>
          </a:p>
        </p:txBody>
      </p:sp>
      <p:sp>
        <p:nvSpPr>
          <p:cNvPr id="16" name="ZoneTexte 36">
            <a:extLst>
              <a:ext uri="{FF2B5EF4-FFF2-40B4-BE49-F238E27FC236}">
                <a16:creationId xmlns:a16="http://schemas.microsoft.com/office/drawing/2014/main" id="{6ADF6BA1-BE08-F35E-8B00-F61B2CF29E6D}"/>
              </a:ext>
            </a:extLst>
          </p:cNvPr>
          <p:cNvSpPr txBox="1"/>
          <p:nvPr/>
        </p:nvSpPr>
        <p:spPr>
          <a:xfrm>
            <a:off x="2530285" y="1840858"/>
            <a:ext cx="108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/>
                </a:solidFill>
              </a:rPr>
              <a:t>p = 0.63</a:t>
            </a:r>
          </a:p>
        </p:txBody>
      </p:sp>
      <p:sp>
        <p:nvSpPr>
          <p:cNvPr id="17" name="ZoneTexte 37">
            <a:extLst>
              <a:ext uri="{FF2B5EF4-FFF2-40B4-BE49-F238E27FC236}">
                <a16:creationId xmlns:a16="http://schemas.microsoft.com/office/drawing/2014/main" id="{35D679AC-1EED-FB58-1AC5-440142284003}"/>
              </a:ext>
            </a:extLst>
          </p:cNvPr>
          <p:cNvSpPr txBox="1"/>
          <p:nvPr/>
        </p:nvSpPr>
        <p:spPr>
          <a:xfrm>
            <a:off x="4141880" y="3503748"/>
            <a:ext cx="108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p &lt; 0.05</a:t>
            </a:r>
          </a:p>
        </p:txBody>
      </p:sp>
      <p:sp>
        <p:nvSpPr>
          <p:cNvPr id="18" name="ZoneTexte 38">
            <a:extLst>
              <a:ext uri="{FF2B5EF4-FFF2-40B4-BE49-F238E27FC236}">
                <a16:creationId xmlns:a16="http://schemas.microsoft.com/office/drawing/2014/main" id="{E478A5DD-C201-2112-E852-7FD5E652CC0A}"/>
              </a:ext>
            </a:extLst>
          </p:cNvPr>
          <p:cNvSpPr txBox="1"/>
          <p:nvPr/>
        </p:nvSpPr>
        <p:spPr>
          <a:xfrm>
            <a:off x="3824174" y="2945314"/>
            <a:ext cx="108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p &lt; 0.01</a:t>
            </a:r>
          </a:p>
        </p:txBody>
      </p:sp>
      <p:sp>
        <p:nvSpPr>
          <p:cNvPr id="19" name="ZoneTexte 39">
            <a:extLst>
              <a:ext uri="{FF2B5EF4-FFF2-40B4-BE49-F238E27FC236}">
                <a16:creationId xmlns:a16="http://schemas.microsoft.com/office/drawing/2014/main" id="{C0597F62-C458-108B-D35F-29F3A591A457}"/>
              </a:ext>
            </a:extLst>
          </p:cNvPr>
          <p:cNvSpPr txBox="1"/>
          <p:nvPr/>
        </p:nvSpPr>
        <p:spPr>
          <a:xfrm>
            <a:off x="2589453" y="2393902"/>
            <a:ext cx="1086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</a:rPr>
              <a:t>p &lt; 0.01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886614-9089-D8B9-B5EF-B6E632DCC201}"/>
              </a:ext>
            </a:extLst>
          </p:cNvPr>
          <p:cNvSpPr/>
          <p:nvPr/>
        </p:nvSpPr>
        <p:spPr>
          <a:xfrm>
            <a:off x="2541301" y="800110"/>
            <a:ext cx="942644" cy="3429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</a:rPr>
              <a:t>p = 0.06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7219" y="878807"/>
            <a:ext cx="461665" cy="29742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800" b="1" dirty="0">
                <a:solidFill>
                  <a:schemeClr val="accent5">
                    <a:lumMod val="75000"/>
                  </a:schemeClr>
                </a:solidFill>
              </a:rPr>
              <a:t>Taux de positivité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A05CA89-4F52-9A4B-8B54-51EA023DA2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5124" y="3648032"/>
            <a:ext cx="875837" cy="8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14" grpId="0">
        <p:bldAsOne/>
      </p:bldGraphic>
      <p:bldP spid="5" grpId="0"/>
      <p:bldP spid="8" grpId="0"/>
      <p:bldP spid="11" grpId="0"/>
      <p:bldP spid="15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238950" y="112480"/>
            <a:ext cx="9071400" cy="110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  <a:t>« HÔPITAL HORS LES MURS »  </a:t>
            </a:r>
            <a:br>
              <a:rPr lang="fr-FR" sz="2000" dirty="0">
                <a:solidFill>
                  <a:srgbClr val="70B3A0"/>
                </a:solidFill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Times New Roman (Corps CS)"/>
              </a:rPr>
            </a:br>
            <a:endParaRPr lang="fr-FR" sz="2000" dirty="0">
              <a:solidFill>
                <a:srgbClr val="70B3A0"/>
              </a:solidFill>
              <a:effectLst/>
              <a:latin typeface="Franklin Gothic Medium" panose="020B06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1"/>
          <p:cNvSpPr txBox="1">
            <a:spLocks noGrp="1"/>
          </p:cNvSpPr>
          <p:nvPr>
            <p:ph type="subTitle" idx="4294967295"/>
          </p:nvPr>
        </p:nvSpPr>
        <p:spPr>
          <a:xfrm>
            <a:off x="102316" y="841946"/>
            <a:ext cx="11247324" cy="3560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fr-FR" sz="1800" dirty="0">
              <a:effectLst/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 programme permet d’</a:t>
            </a:r>
            <a:r>
              <a:rPr lang="fr-FR" sz="1800" dirty="0">
                <a:solidFill>
                  <a:srgbClr val="70B3A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atteindre diverses populations surexposées aux IST</a:t>
            </a:r>
            <a:r>
              <a:rPr lang="fr-FR" sz="1800" dirty="0">
                <a:solidFill>
                  <a:srgbClr val="70B3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00206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(</a:t>
            </a:r>
            <a:r>
              <a:rPr lang="fr-FR" sz="1800" dirty="0">
                <a:solidFill>
                  <a:schemeClr val="tx1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pour plus de  </a:t>
            </a:r>
            <a:r>
              <a:rPr lang="fr-FR" sz="1800" dirty="0">
                <a:solidFill>
                  <a:schemeClr val="tx1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1800" dirty="0">
                <a:solidFill>
                  <a:schemeClr val="tx1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moitié</a:t>
            </a:r>
            <a:r>
              <a:rPr lang="fr-FR" sz="1800" dirty="0">
                <a:solidFill>
                  <a:srgbClr val="00B05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FFC00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situation de précarité</a:t>
            </a:r>
            <a:r>
              <a:rPr lang="fr-FR" sz="1800" dirty="0">
                <a:solidFill>
                  <a:schemeClr val="tx1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et</a:t>
            </a:r>
            <a:r>
              <a:rPr lang="fr-FR" sz="1800" dirty="0">
                <a:solidFill>
                  <a:srgbClr val="00B05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n’ayant </a:t>
            </a:r>
            <a:r>
              <a:rPr lang="fr-FR" sz="1800" dirty="0">
                <a:solidFill>
                  <a:srgbClr val="7030A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pas spontanément accès </a:t>
            </a: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7030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fr-FR" sz="1800" dirty="0">
                <a:solidFill>
                  <a:srgbClr val="7030A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 droit commun </a:t>
            </a:r>
            <a:r>
              <a:rPr lang="fr-FR" sz="1800" dirty="0">
                <a:solidFill>
                  <a:schemeClr val="tx1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du fait de barrières systémiques.  </a:t>
            </a:r>
            <a:endParaRPr lang="fr-FR" sz="800" dirty="0">
              <a:solidFill>
                <a:schemeClr val="tx1"/>
              </a:solidFill>
              <a:effectLst/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solidFill>
                  <a:schemeClr val="tx1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1800" dirty="0">
                <a:solidFill>
                  <a:srgbClr val="7030A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2022, </a:t>
            </a:r>
            <a: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taux de positivité des IST </a:t>
            </a:r>
            <a:r>
              <a:rPr lang="fr-FR" sz="1800" dirty="0">
                <a:solidFill>
                  <a:srgbClr val="7030A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gagné 10 points </a:t>
            </a:r>
            <a: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 rapport à l’année précédente.</a:t>
            </a:r>
            <a:endParaRPr lang="fr-FR" sz="800" dirty="0">
              <a:effectLst/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taux de</a:t>
            </a:r>
            <a:r>
              <a:rPr lang="fr-FR" sz="1800" dirty="0">
                <a:solidFill>
                  <a:srgbClr val="79B79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VIH </a:t>
            </a:r>
            <a:r>
              <a:rPr lang="fr-FR" sz="18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(nouveaux diagnostics) dépisté hors les murs atteint </a:t>
            </a:r>
            <a:r>
              <a:rPr lang="fr-FR" sz="1800" dirty="0">
                <a:solidFill>
                  <a:srgbClr val="79B79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limite de la </a:t>
            </a: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79B79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significativité </a:t>
            </a:r>
            <a:r>
              <a:rPr lang="fr-FR" sz="1200" dirty="0">
                <a:solidFill>
                  <a:srgbClr val="00B05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(en </a:t>
            </a:r>
            <a:r>
              <a:rPr lang="fr-FR" sz="1200" dirty="0">
                <a:solidFill>
                  <a:srgbClr val="7030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fr-FR" sz="1200" dirty="0">
                <a:solidFill>
                  <a:srgbClr val="79B79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année pré-COVID, il était toutefois 3 fois supérieur à celui du </a:t>
            </a:r>
            <a:r>
              <a:rPr lang="fr-FR" sz="1200" dirty="0" err="1">
                <a:solidFill>
                  <a:srgbClr val="79B79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CeGIDD</a:t>
            </a:r>
            <a:r>
              <a:rPr lang="fr-FR" sz="1200" dirty="0">
                <a:solidFill>
                  <a:srgbClr val="79B79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rgbClr val="00B05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r-FR" sz="1200" dirty="0">
                <a:solidFill>
                  <a:srgbClr val="7030A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2.6% vs 0.8%</a:t>
            </a:r>
            <a:r>
              <a:rPr lang="fr-FR" sz="1200" dirty="0">
                <a:solidFill>
                  <a:srgbClr val="00B05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12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800" dirty="0">
              <a:latin typeface="Avenir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fr-FR" sz="1800" dirty="0"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 efforts doivent être poursuivis et renforcés afin de </a:t>
            </a:r>
            <a:r>
              <a:rPr lang="fr-FR" sz="1800" dirty="0">
                <a:solidFill>
                  <a:srgbClr val="7030A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mieux cibler les diverses </a:t>
            </a: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solidFill>
                  <a:srgbClr val="FFC000"/>
                </a:solidFill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fr-FR" sz="1800" dirty="0">
                <a:solidFill>
                  <a:srgbClr val="FFC00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populations-clé </a:t>
            </a:r>
            <a:r>
              <a:rPr lang="fr-FR" sz="1800" dirty="0">
                <a:solidFill>
                  <a:schemeClr val="tx1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concernées par le VIH </a:t>
            </a:r>
            <a:r>
              <a:rPr lang="fr-FR" sz="1800" dirty="0">
                <a:solidFill>
                  <a:srgbClr val="7030A0"/>
                </a:solidFill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qui demeurent très difficiles à atteindre</a:t>
            </a:r>
            <a:r>
              <a:rPr lang="fr-FR" sz="1800" dirty="0">
                <a:effectLst/>
                <a:latin typeface="Avenir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016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 (Corps CS)"/>
              </a:rPr>
              <a:t>	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740830-3823-C549-989D-600FD2412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14" y="4147632"/>
            <a:ext cx="944301" cy="10421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8806D1-136F-E04C-A2C0-2DB6176B2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460" y="4357339"/>
            <a:ext cx="1400658" cy="909518"/>
          </a:xfrm>
          <a:prstGeom prst="rect">
            <a:avLst/>
          </a:prstGeom>
        </p:spPr>
      </p:pic>
      <p:pic>
        <p:nvPicPr>
          <p:cNvPr id="7" name="Picture 6" descr="C:\Users\Utilisateur1\Desktop\logo viiv.png">
            <a:extLst>
              <a:ext uri="{FF2B5EF4-FFF2-40B4-BE49-F238E27FC236}">
                <a16:creationId xmlns:a16="http://schemas.microsoft.com/office/drawing/2014/main" id="{2CF37DC9-1E99-D048-8772-D8339894E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70" y="4308580"/>
            <a:ext cx="944301" cy="8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Utilisateur1\Desktop\LOGO GILEAD.png">
            <a:extLst>
              <a:ext uri="{FF2B5EF4-FFF2-40B4-BE49-F238E27FC236}">
                <a16:creationId xmlns:a16="http://schemas.microsoft.com/office/drawing/2014/main" id="{62678CFE-0386-F948-B83D-3A2A098B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30" y="4496697"/>
            <a:ext cx="1883203" cy="5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A7561F-9E7F-514D-83EE-60AD0BE7C4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916" y="4195981"/>
            <a:ext cx="1480569" cy="945438"/>
          </a:xfrm>
          <a:prstGeom prst="rect">
            <a:avLst/>
          </a:prstGeom>
        </p:spPr>
      </p:pic>
      <p:sp>
        <p:nvSpPr>
          <p:cNvPr id="2" name="AutoShape 2" descr="aremedia - Je m'engage – Paris.fr">
            <a:extLst>
              <a:ext uri="{FF2B5EF4-FFF2-40B4-BE49-F238E27FC236}">
                <a16:creationId xmlns:a16="http://schemas.microsoft.com/office/drawing/2014/main" id="{8DA32E57-764B-9448-94D2-4842646049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aremedia - Je m'engage – Paris.fr">
            <a:extLst>
              <a:ext uri="{FF2B5EF4-FFF2-40B4-BE49-F238E27FC236}">
                <a16:creationId xmlns:a16="http://schemas.microsoft.com/office/drawing/2014/main" id="{523E7849-C6F6-0A45-AB49-3BDBA50B84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0313" y="283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aremedia - Je m'engage – Paris.fr">
            <a:extLst>
              <a:ext uri="{FF2B5EF4-FFF2-40B4-BE49-F238E27FC236}">
                <a16:creationId xmlns:a16="http://schemas.microsoft.com/office/drawing/2014/main" id="{29A95162-9954-7045-9032-B9FCBA082A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92713" y="2987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" y="20692"/>
            <a:ext cx="1403899" cy="7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posant, debout, intérieur&#10;&#10;Description générée automatiquement">
            <a:extLst>
              <a:ext uri="{FF2B5EF4-FFF2-40B4-BE49-F238E27FC236}">
                <a16:creationId xmlns:a16="http://schemas.microsoft.com/office/drawing/2014/main" id="{18172A23-1CB1-4ED6-8B83-8238BA787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 b="16107"/>
          <a:stretch/>
        </p:blipFill>
        <p:spPr>
          <a:xfrm>
            <a:off x="1226875" y="960800"/>
            <a:ext cx="7605598" cy="3534214"/>
          </a:xfrm>
          <a:prstGeom prst="rect">
            <a:avLst/>
          </a:prstGeom>
        </p:spPr>
      </p:pic>
      <p:sp>
        <p:nvSpPr>
          <p:cNvPr id="6" name="AutoShape 4" descr="cid:image001.jpg@01CCF0BB.DE10B810"/>
          <p:cNvSpPr>
            <a:spLocks noChangeAspect="1" noChangeArrowheads="1"/>
          </p:cNvSpPr>
          <p:nvPr/>
        </p:nvSpPr>
        <p:spPr bwMode="auto">
          <a:xfrm>
            <a:off x="1286198" y="-69570"/>
            <a:ext cx="866334" cy="95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5607" tIns="37804" rIns="75607" bIns="37804" numCol="1" anchor="t" anchorCtr="0" compatLnSpc="1">
            <a:prstTxWarp prst="textNoShape">
              <a:avLst/>
            </a:prstTxWarp>
          </a:bodyPr>
          <a:lstStyle/>
          <a:p>
            <a:endParaRPr lang="fr-FR" sz="1158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F854D-FAC2-496F-BAA2-9248B93B92DE}"/>
              </a:ext>
            </a:extLst>
          </p:cNvPr>
          <p:cNvSpPr/>
          <p:nvPr/>
        </p:nvSpPr>
        <p:spPr>
          <a:xfrm>
            <a:off x="4603793" y="5290315"/>
            <a:ext cx="4204079" cy="356423"/>
          </a:xfrm>
          <a:prstGeom prst="rect">
            <a:avLst/>
          </a:prstGeom>
          <a:noFill/>
        </p:spPr>
        <p:txBody>
          <a:bodyPr wrap="square" lIns="75607" tIns="37804" rIns="75607" bIns="37804">
            <a:spAutoFit/>
          </a:bodyPr>
          <a:lstStyle/>
          <a:p>
            <a:pPr algn="r"/>
            <a:r>
              <a:rPr lang="fr-FR" sz="910" b="1" spc="8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ASSOCIATION AREMEDIA : REUNION BILAN HHLM 2019 </a:t>
            </a:r>
          </a:p>
          <a:p>
            <a:pPr algn="r"/>
            <a:r>
              <a:rPr lang="fr-FR" sz="910" b="1" spc="83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 MARS 2020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D9C4A-4D97-49F5-997A-0B39325E2A01}"/>
              </a:ext>
            </a:extLst>
          </p:cNvPr>
          <p:cNvSpPr/>
          <p:nvPr/>
        </p:nvSpPr>
        <p:spPr>
          <a:xfrm>
            <a:off x="1266265" y="4538679"/>
            <a:ext cx="7560734" cy="1204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58"/>
          </a:p>
        </p:txBody>
      </p:sp>
      <p:pic>
        <p:nvPicPr>
          <p:cNvPr id="2055" name="Picture 7" descr="C:\Users\Utilisateur1\Desktop\LOGO AR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42" y="4867627"/>
            <a:ext cx="1600192" cy="8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tilisateur1\Desktop\logo vii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47" y="4873205"/>
            <a:ext cx="861246" cy="7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tilisateur1\Desktop\LOGO GILEA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90" y="5091361"/>
            <a:ext cx="1570316" cy="44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tilisateur1\Desktop\logo sidact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85" y="4732774"/>
            <a:ext cx="770318" cy="84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81178" y="4546945"/>
            <a:ext cx="6045230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8" b="1" dirty="0"/>
              <a:t>            </a:t>
            </a:r>
            <a:r>
              <a:rPr lang="fr-FR" sz="1323" dirty="0"/>
              <a:t>Merci à nos soutiens institutionnels et privés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A5728DC-74E9-F74D-92BF-8E30728279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8933" y="214451"/>
            <a:ext cx="2573079" cy="52262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F8F9AB4-BCDF-AE4D-A383-87416100BA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3636" y="3662780"/>
            <a:ext cx="875899" cy="8758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08" y="8188"/>
            <a:ext cx="1791338" cy="9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3258</TotalTime>
  <Words>797</Words>
  <Application>Microsoft Macintosh PowerPoint</Application>
  <PresentationFormat>Personnalisé</PresentationFormat>
  <Paragraphs>106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Franklin Gothic Medium</vt:lpstr>
      <vt:lpstr>Calibri</vt:lpstr>
      <vt:lpstr>Arial Black</vt:lpstr>
      <vt:lpstr>Arial</vt:lpstr>
      <vt:lpstr>Wingdings</vt:lpstr>
      <vt:lpstr>Avenir</vt:lpstr>
      <vt:lpstr>Calibri Light</vt:lpstr>
      <vt:lpstr>Times New Roman</vt:lpstr>
      <vt:lpstr>Simple Light</vt:lpstr>
      <vt:lpstr>« HÔPITAL HORS LES MURS »   QUAND UN CEGIDD SORT DE SES MURS</vt:lpstr>
      <vt:lpstr>« HÔPITAL HORS LES MURS »  </vt:lpstr>
      <vt:lpstr>« HÔPITAL HORS LES MURS » ARCHITECTURE DU DISPOSITIF    </vt:lpstr>
      <vt:lpstr>« HÔPITAL HORS LES MURS »     LES POPULATIONS CIBLEES PAR LE PROGRAMME </vt:lpstr>
      <vt:lpstr>« HÔPITAL HORS LES MURS »    Caractéristiques socio-démographiques de la population hors les murs (n = 960 soit &gt; 60% de l’effectif)  </vt:lpstr>
      <vt:lpstr>« HÔPITAL HORS LES MURS »   </vt:lpstr>
      <vt:lpstr>« HÔPITAL HORS LES MURS » 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HÔPITAL HORS LES MURS » :   COMMENT FAIRE SORTIR UN CEGIDD DE SES MURS</dc:title>
  <dc:creator>Romuald Cruchet</dc:creator>
  <cp:lastModifiedBy>m.shelly@outlook.fr</cp:lastModifiedBy>
  <cp:revision>133</cp:revision>
  <dcterms:modified xsi:type="dcterms:W3CDTF">2023-06-01T05:33:13Z</dcterms:modified>
</cp:coreProperties>
</file>